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7D2323"/>
    <a:srgbClr val="952C0B"/>
    <a:srgbClr val="DFE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9/19/2013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The12thMan\Desktop\college%20stuff\Winter%20Quarter%2010\ESS%20315\carbonSeq\geo.avi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61px-Bay_of_Biscay_from_Aqua_(2004-05-1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467600" cy="1189038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marL="457200" indent="-457200"/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</a:br>
            <a:r>
              <a:rPr sz="200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  <a:t/>
            </a:r>
            <a:br>
              <a:rPr sz="200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</a:br>
            <a:r>
              <a:rPr lang="en-US" sz="6700" b="1" smtClean="0">
                <a:ln w="11430">
                  <a:solidFill>
                    <a:schemeClr val="bg1"/>
                  </a:solidFill>
                </a:ln>
                <a:solidFill>
                  <a:srgbClr val="FF99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Geo engineering  </a:t>
            </a:r>
            <a: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  <a:t/>
            </a:r>
            <a:b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</a:br>
            <a: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  <a:t/>
            </a:r>
            <a:b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</a:br>
            <a: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  <a:t>  </a:t>
            </a:r>
            <a:br>
              <a:rPr sz="2000" dirty="0" smtClean="0">
                <a:ln w="5000" cmpd="sng">
                  <a:solidFill>
                    <a:schemeClr val="bg1"/>
                  </a:solidFill>
                  <a:prstDash val="solid"/>
                </a:ln>
                <a:latin typeface="Arial Black" pitchFamily="34" charset="0"/>
              </a:rPr>
            </a:br>
            <a:endParaRPr lang="en-US" sz="2000" dirty="0">
              <a:ln w="5000" cmpd="sng">
                <a:solidFill>
                  <a:schemeClr val="bg1"/>
                </a:solidFill>
                <a:prstDash val="solid"/>
              </a:ln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0" y="1676400"/>
            <a:ext cx="3657600" cy="4525963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endParaRPr lang="en-US" sz="1800" b="1" dirty="0" smtClean="0">
              <a:ln/>
              <a:solidFill>
                <a:schemeClr val="accent3"/>
              </a:solidFill>
              <a:latin typeface="Algerian" pitchFamily="82" charset="0"/>
            </a:endParaRPr>
          </a:p>
          <a:p>
            <a:endParaRPr lang="en-US" sz="1800" b="1" dirty="0" smtClean="0">
              <a:ln/>
              <a:solidFill>
                <a:schemeClr val="accent3"/>
              </a:solidFill>
              <a:latin typeface="Algerian" pitchFamily="82" charset="0"/>
            </a:endParaRPr>
          </a:p>
          <a:p>
            <a:endParaRPr lang="en-US" sz="1800" b="1" dirty="0" smtClean="0">
              <a:ln/>
              <a:solidFill>
                <a:schemeClr val="accent3"/>
              </a:solidFill>
              <a:latin typeface="Algerian" pitchFamily="82" charset="0"/>
            </a:endParaRPr>
          </a:p>
          <a:p>
            <a:endParaRPr lang="en-US" sz="1800" b="1" dirty="0" smtClean="0">
              <a:ln/>
              <a:solidFill>
                <a:schemeClr val="accent3"/>
              </a:solidFill>
              <a:latin typeface="Algerian" pitchFamily="82" charset="0"/>
            </a:endParaRPr>
          </a:p>
          <a:p>
            <a:endParaRPr lang="en-US" sz="1800" b="1" dirty="0" smtClean="0">
              <a:ln/>
              <a:solidFill>
                <a:schemeClr val="accent3"/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Presented by :</a:t>
            </a:r>
          </a:p>
          <a:p>
            <a:pPr>
              <a:buNone/>
            </a:pPr>
            <a:endParaRPr lang="en-US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>
              <a:buNone/>
            </a:pPr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Soumyabhusan</a:t>
            </a: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Sasmal</a:t>
            </a:r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>
              <a:buNone/>
            </a:pPr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Shweta</a:t>
            </a: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Bhanushali</a:t>
            </a:r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>
              <a:buNone/>
            </a:pPr>
            <a:endParaRPr lang="en-US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Sahil</a:t>
            </a:r>
            <a:r>
              <a:rPr lang="en-US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Shah</a:t>
            </a:r>
            <a:endParaRPr lang="en-US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lgerian" pitchFamily="82" charset="0"/>
              </a:rPr>
              <a:t>What is geoengineering ???</a:t>
            </a:r>
            <a:endParaRPr lang="en-US" sz="4000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267200" cy="4525963"/>
          </a:xfrm>
        </p:spPr>
        <p:txBody>
          <a:bodyPr/>
          <a:lstStyle/>
          <a:p>
            <a:r>
              <a:rPr lang="en-US" b="1" dirty="0"/>
              <a:t>Geoengineering</a:t>
            </a:r>
            <a:r>
              <a:rPr lang="en-US" dirty="0"/>
              <a:t> is the application of geosciences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An intentional large-scale manipulation of the environment.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8" name="Content Placeholder 17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295400"/>
            <a:ext cx="3048000" cy="5562600"/>
          </a:xfrm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1)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91000" y="0"/>
            <a:ext cx="4953000" cy="6705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600" dirty="0" smtClean="0">
                <a:latin typeface="Algerian" pitchFamily="82" charset="0"/>
              </a:rPr>
              <a:t>origination</a:t>
            </a:r>
            <a:endParaRPr lang="en-US" sz="46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76400"/>
            <a:ext cx="5562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</a:t>
            </a:r>
            <a:r>
              <a:rPr lang="en-US" dirty="0" smtClean="0"/>
              <a:t>ts was first proposed by “James </a:t>
            </a:r>
            <a:r>
              <a:rPr lang="en-US" dirty="0"/>
              <a:t>Pollard </a:t>
            </a:r>
            <a:r>
              <a:rPr lang="en-US" dirty="0" smtClean="0"/>
              <a:t>Espy” the first meteorologist in 1830’s to control </a:t>
            </a:r>
            <a:r>
              <a:rPr lang="en-US" dirty="0"/>
              <a:t>forest </a:t>
            </a:r>
            <a:r>
              <a:rPr lang="en-US" dirty="0" smtClean="0"/>
              <a:t>burning </a:t>
            </a:r>
            <a:r>
              <a:rPr lang="en-US" dirty="0"/>
              <a:t>in order to stimulate rain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Came in to practice during  the cold war</a:t>
            </a:r>
          </a:p>
          <a:p>
            <a:r>
              <a:rPr lang="en-US" dirty="0" smtClean="0"/>
              <a:t>In 1965 it was </a:t>
            </a:r>
            <a:r>
              <a:rPr lang="en-US" dirty="0"/>
              <a:t>specifically mentioned as an option to mitigate the effects of climate change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0"/>
              </a:schemeClr>
            </a:gs>
            <a:gs pos="0">
              <a:srgbClr val="952C0B"/>
            </a:gs>
            <a:gs pos="0">
              <a:srgbClr val="952C0B"/>
            </a:gs>
            <a:gs pos="0">
              <a:srgbClr val="952C0B"/>
            </a:gs>
            <a:gs pos="0">
              <a:schemeClr val="bg1">
                <a:tint val="40000"/>
                <a:satMod val="350000"/>
              </a:schemeClr>
            </a:gs>
            <a:gs pos="0">
              <a:schemeClr val="bg1">
                <a:tint val="40000"/>
                <a:satMod val="350000"/>
              </a:schemeClr>
            </a:gs>
            <a:gs pos="63000">
              <a:schemeClr val="bg1"/>
            </a:gs>
            <a:gs pos="1000">
              <a:schemeClr val="accent6">
                <a:lumMod val="50000"/>
              </a:schemeClr>
            </a:gs>
            <a:gs pos="0">
              <a:srgbClr val="952C0B"/>
            </a:gs>
            <a:gs pos="0">
              <a:srgbClr val="7D2323"/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ownload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381000" y="0"/>
            <a:ext cx="5715000" cy="6705600"/>
          </a:xfrm>
          <a:effectLst>
            <a:softEdge rad="63500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0" y="10668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1991 A real world experiment played out  with the volcanic eruption of Mount Pinatubo in the Philippines.</a:t>
            </a:r>
          </a:p>
          <a:p>
            <a:endParaRPr lang="en-US" dirty="0" smtClean="0"/>
          </a:p>
          <a:p>
            <a:r>
              <a:rPr lang="en-US" dirty="0" smtClean="0"/>
              <a:t>John Holdren, has personally come out in support of research into geoengineering options.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1)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90800" y="304800"/>
            <a:ext cx="6553200" cy="6172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600" dirty="0" smtClean="0">
                <a:latin typeface="Algerian" pitchFamily="82" charset="0"/>
              </a:rPr>
              <a:t>Need of geoengineering</a:t>
            </a:r>
            <a:endParaRPr lang="en-US" sz="46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concentration of carbon dioxide in the earth’s atmosphere recently surpassed 400 parts per million.</a:t>
            </a:r>
          </a:p>
          <a:p>
            <a:r>
              <a:rPr lang="en-US" dirty="0" smtClean="0"/>
              <a:t>Relentlessly rising greenhouse-gas emissions.</a:t>
            </a:r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 (1)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10200" y="3124200"/>
            <a:ext cx="3733800" cy="3733800"/>
          </a:xfrm>
        </p:spPr>
      </p:pic>
      <p:pic>
        <p:nvPicPr>
          <p:cNvPr id="5" name="Content Placeholder 4" descr="67217_420x315-cb136813547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2400" y="228600"/>
            <a:ext cx="5867400" cy="4519373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62000" y="0"/>
            <a:ext cx="7772400" cy="1371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FF33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G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eoengineering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FF33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 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chemes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04800" y="1447800"/>
            <a:ext cx="2362200" cy="4343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Climate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Solar Radiation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Carbondioxide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Removal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bhanushali\Desktop\Shweta\Geoengineering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7987" y="1116013"/>
            <a:ext cx="6119813" cy="558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304800"/>
            <a:ext cx="7772400" cy="114300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W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hat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 I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s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 C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arbon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 S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equestration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Algerian"/>
                <a:ea typeface="+mj-ea"/>
                <a:cs typeface="+mj-cs"/>
              </a:rPr>
              <a:t> 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3400" y="1524000"/>
            <a:ext cx="7696200" cy="49530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Also known as “carbon capture”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geoengineering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technique for the long-term storage of carbon dioxide (or other forms of carbon) for the mitigation of global warming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Ways that carbon can be stored (sequestered):</a:t>
            </a:r>
          </a:p>
          <a:p>
            <a:pPr marL="722376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 plants and soil “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terrestrial sequestration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” (“carbon sinks”)</a:t>
            </a:r>
          </a:p>
          <a:p>
            <a:pPr marL="722376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Underground “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geological sequestration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” </a:t>
            </a:r>
          </a:p>
          <a:p>
            <a:pPr marL="722376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Deep in ocean “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ocean sequestration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”</a:t>
            </a:r>
          </a:p>
          <a:p>
            <a:pPr marL="722376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As a solid material (still in development)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 Condensed" pitchFamily="34" charset="0"/>
              <a:ea typeface="+mn-ea"/>
              <a:cs typeface="+mn-cs"/>
            </a:endParaRPr>
          </a:p>
          <a:p>
            <a:pPr marL="722376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 Condensed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286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T</a:t>
            </a:r>
            <a:r>
              <a:rPr lang="en-US" sz="4000" dirty="0" smtClean="0">
                <a:latin typeface="Gigi" pitchFamily="82" charset="0"/>
              </a:rPr>
              <a:t>errestrial </a:t>
            </a:r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C</a:t>
            </a:r>
            <a:r>
              <a:rPr lang="en-US" sz="4000" dirty="0" smtClean="0">
                <a:latin typeface="Gigi" pitchFamily="82" charset="0"/>
              </a:rPr>
              <a:t>arbon </a:t>
            </a:r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S</a:t>
            </a:r>
            <a:r>
              <a:rPr lang="en-US" sz="4000" dirty="0" smtClean="0">
                <a:latin typeface="Gigi" pitchFamily="82" charset="0"/>
              </a:rPr>
              <a:t>equestration</a:t>
            </a:r>
            <a:endParaRPr lang="en-US" sz="40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r="-800" b="18933"/>
          <a:stretch>
            <a:fillRect/>
          </a:stretch>
        </p:blipFill>
        <p:spPr bwMode="auto">
          <a:xfrm>
            <a:off x="1676400" y="1752600"/>
            <a:ext cx="57912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286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T</a:t>
            </a:r>
            <a:r>
              <a:rPr lang="en-US" sz="4000" dirty="0" smtClean="0">
                <a:latin typeface="Gigi" pitchFamily="82" charset="0"/>
              </a:rPr>
              <a:t>errestrial </a:t>
            </a:r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C</a:t>
            </a:r>
            <a:r>
              <a:rPr lang="en-US" sz="4000" dirty="0" smtClean="0">
                <a:latin typeface="Gigi" pitchFamily="82" charset="0"/>
              </a:rPr>
              <a:t>arbon </a:t>
            </a:r>
            <a:r>
              <a:rPr lang="en-US" sz="4000" dirty="0" smtClean="0">
                <a:solidFill>
                  <a:srgbClr val="33CC33"/>
                </a:solidFill>
                <a:latin typeface="Gigi" pitchFamily="82" charset="0"/>
              </a:rPr>
              <a:t>S</a:t>
            </a:r>
            <a:r>
              <a:rPr lang="en-US" sz="4000" dirty="0" smtClean="0">
                <a:latin typeface="Gigi" pitchFamily="82" charset="0"/>
              </a:rPr>
              <a:t>equestration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381000" y="1066800"/>
            <a:ext cx="853440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The process through which CO2 from the atmosphere is absorbed naturally through photosynthesis &amp; stored as carbon in biomass &amp; soils.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Tropical deforestation is responsible for 20% of world’s annual CO2 emissions.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Ways to reduce greenhouse gases: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avoiding emissions by maintaining existing carbon storage in trees and soils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increasing carbon storage by tree planting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G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eological 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S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equestration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8513" y="1600200"/>
            <a:ext cx="6784975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G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eological 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S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equestration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gi" pitchFamily="82" charset="0"/>
              <a:ea typeface="+mj-ea"/>
              <a:cs typeface="+mj-cs"/>
            </a:endParaRPr>
          </a:p>
        </p:txBody>
      </p:sp>
      <p:pic>
        <p:nvPicPr>
          <p:cNvPr id="3" name="geo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4495800" y="1752600"/>
            <a:ext cx="4495800" cy="337185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Storing of CO2 underground in rock formations able to retain large amounts of CO2 over a long time period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Held in small pore spaces (have held oil and nat. gas for millions of years)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 Condensed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O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cean 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S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gi" pitchFamily="82" charset="0"/>
                <a:ea typeface="+mj-ea"/>
                <a:cs typeface="+mj-cs"/>
              </a:rPr>
              <a:t>equestration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gi" pitchFamily="82" charset="0"/>
              <a:ea typeface="+mj-ea"/>
              <a:cs typeface="+mj-cs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05000" y="2020888"/>
            <a:ext cx="4572000" cy="3684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T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he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 O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cean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 a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nd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 t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he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 “B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iological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 P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gi"/>
                <a:ea typeface="+mj-ea"/>
                <a:cs typeface="+mj-cs"/>
              </a:rPr>
              <a:t>ump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Gigi"/>
                <a:ea typeface="+mj-ea"/>
                <a:cs typeface="+mj-cs"/>
              </a:rPr>
              <a:t>”</a:t>
            </a:r>
          </a:p>
        </p:txBody>
      </p:sp>
      <p:pic>
        <p:nvPicPr>
          <p:cNvPr id="3" name="Picture 5" descr="biopum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28725"/>
            <a:ext cx="62484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lbedo_yacht_new_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438400"/>
            <a:ext cx="5354448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81000" y="2438400"/>
            <a:ext cx="281940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sz="2800" dirty="0" smtClean="0">
                <a:latin typeface="Calibri" pitchFamily="34" charset="0"/>
                <a:cs typeface="Calibri" pitchFamily="34" charset="0"/>
              </a:rPr>
              <a:t>  This geo-engineering approach may be considered an analogue to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Natural droplet creation at ocean surface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06030" y="609600"/>
            <a:ext cx="27238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latin typeface="Gigi" pitchFamily="82" charset="0"/>
              </a:rPr>
              <a:t>Cloud Seeding</a:t>
            </a:r>
            <a:r>
              <a:rPr lang="en-US" dirty="0" smtClean="0">
                <a:solidFill>
                  <a:srgbClr val="99FF33"/>
                </a:solidFill>
                <a:latin typeface="Gigi" pitchFamily="8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457200"/>
            <a:ext cx="52581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Gigi" pitchFamily="82" charset="0"/>
              </a:rPr>
              <a:t>S</a:t>
            </a:r>
            <a:r>
              <a:rPr lang="en-US" sz="4400" dirty="0" smtClean="0">
                <a:latin typeface="Gigi" pitchFamily="82" charset="0"/>
              </a:rPr>
              <a:t>olar</a:t>
            </a:r>
            <a:r>
              <a:rPr lang="en-US" sz="4400" dirty="0" smtClean="0">
                <a:solidFill>
                  <a:srgbClr val="33CC33"/>
                </a:solidFill>
                <a:latin typeface="Gigi" pitchFamily="82" charset="0"/>
              </a:rPr>
              <a:t> </a:t>
            </a:r>
            <a:r>
              <a:rPr lang="en-US" sz="4400" dirty="0" smtClean="0">
                <a:solidFill>
                  <a:srgbClr val="FFC000"/>
                </a:solidFill>
                <a:latin typeface="Gigi" pitchFamily="82" charset="0"/>
              </a:rPr>
              <a:t>R</a:t>
            </a:r>
            <a:r>
              <a:rPr lang="en-US" sz="4400" dirty="0" smtClean="0">
                <a:latin typeface="Gigi" pitchFamily="82" charset="0"/>
              </a:rPr>
              <a:t>adiation</a:t>
            </a:r>
            <a:r>
              <a:rPr lang="en-US" sz="4400" dirty="0" smtClean="0">
                <a:solidFill>
                  <a:srgbClr val="33CC33"/>
                </a:solidFill>
                <a:latin typeface="Gigi" pitchFamily="82" charset="0"/>
              </a:rPr>
              <a:t> </a:t>
            </a:r>
            <a:r>
              <a:rPr lang="en-US" sz="4400" dirty="0" smtClean="0">
                <a:solidFill>
                  <a:srgbClr val="FFC000"/>
                </a:solidFill>
                <a:latin typeface="Gigi" pitchFamily="82" charset="0"/>
              </a:rPr>
              <a:t>M</a:t>
            </a:r>
            <a:r>
              <a:rPr lang="en-US" sz="4400" dirty="0" smtClean="0">
                <a:latin typeface="Gigi" pitchFamily="82" charset="0"/>
              </a:rPr>
              <a:t>anagement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533401" y="1752600"/>
            <a:ext cx="4114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 other solar radiation management techniques include: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Painting rooftops white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 Space mirrors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bhanushali\Desktop\Shweta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124200"/>
            <a:ext cx="4493480" cy="301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0058612ffe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133600"/>
            <a:ext cx="3962400" cy="3571875"/>
          </a:xfrm>
          <a:prstGeom prst="rect">
            <a:avLst/>
          </a:prstGeom>
          <a:noFill/>
        </p:spPr>
      </p:pic>
      <p:sp>
        <p:nvSpPr>
          <p:cNvPr id="3" name="Rectangle 1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PROCESS OF DISPERSING CIRRUS CLOUDS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Plan: Spraying of Bismuth tri-iodide and silver iodide high in atmosphere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1.Availibility of bismuth salts.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Feasible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3.No reduction in rainfall.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7" descr="1119_local_seeding-standalone-prod_affiliate-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64100" y="1600200"/>
            <a:ext cx="3605213" cy="452596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Disadvantages:-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Unclear to cool poles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Climate alteration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Cause soil pollution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4.Bismuth causes various disorders.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5.Cause of agryria.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9" descr="ra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34000" y="304800"/>
            <a:ext cx="2857500" cy="3324225"/>
          </a:xfrm>
          <a:prstGeom prst="rect">
            <a:avLst/>
          </a:prstGeom>
          <a:noFill/>
          <a:ln/>
        </p:spPr>
      </p:pic>
      <p:pic>
        <p:nvPicPr>
          <p:cNvPr id="5" name="Picture 11" descr="ANd9GcTIHT7CCciiiPpp6EVxi1a3OxK0bpfAblWxU812wwxt68jF_rkld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4419600"/>
            <a:ext cx="2552700" cy="179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OCEAN FERTILISATION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5" descr="005867879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76400"/>
            <a:ext cx="76200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Plan:-Boost the growth of plankton by adding      nutrients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Advantages:-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Feeds the algae which absorbs CO2 and other toxic gases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Iron locks toxic gases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Benefit marine food chain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Enhance marine productivity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Disadvantages:-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1.Unwanted plankton growth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 Non practicable techniques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Algae which give rise to red tides and toxic acids.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Oxygen deterioration.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10" descr="Chna-redtide-Mingjiang_600_812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676400"/>
            <a:ext cx="38862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5" descr="ANd9GcSoSjV44RgCMD9Mq0i2mac2OHgXYsPQLiwOW36n7Oekux5OQRq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2571750" cy="1781175"/>
          </a:xfrm>
          <a:prstGeom prst="rect">
            <a:avLst/>
          </a:prstGeom>
          <a:noFill/>
        </p:spPr>
      </p:pic>
      <p:sp>
        <p:nvSpPr>
          <p:cNvPr id="4" name="AutoShape 7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5" name="AutoShape 9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6" name="AutoShape 11" descr="earthwrench%2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7" name="Picture 13" descr="earthwrench%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143000"/>
            <a:ext cx="2857500" cy="2857500"/>
          </a:xfrm>
          <a:prstGeom prst="rect">
            <a:avLst/>
          </a:prstGeom>
          <a:noFill/>
        </p:spPr>
      </p:pic>
      <p:sp>
        <p:nvSpPr>
          <p:cNvPr id="8" name="AutoShape 15" descr="ANd9GcT49EODsuntYFgaOw_sH0E4H1Tlb7dkHDXLZ0b7ekbaON-pzkzxbQ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9" name="Picture 17" descr="ANd9GcT49EODsuntYFgaOw_sH0E4H1Tlb7dkHDXLZ0b7ekbaON-pzkzxb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962400"/>
            <a:ext cx="2276475" cy="200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489</Words>
  <Application>Microsoft Office PowerPoint</Application>
  <PresentationFormat>On-screen Show (4:3)</PresentationFormat>
  <Paragraphs>87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 Geo engineering       </vt:lpstr>
      <vt:lpstr>What is geoengineering ???</vt:lpstr>
      <vt:lpstr>origination</vt:lpstr>
      <vt:lpstr>PowerPoint Presentation</vt:lpstr>
      <vt:lpstr>Need of geoengineering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Dan</cp:lastModifiedBy>
  <cp:revision>77</cp:revision>
  <dcterms:created xsi:type="dcterms:W3CDTF">2013-08-09T15:04:19Z</dcterms:created>
  <dcterms:modified xsi:type="dcterms:W3CDTF">2013-09-19T17:31:10Z</dcterms:modified>
</cp:coreProperties>
</file>