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 id="288" r:id="rId3"/>
    <p:sldId id="290" r:id="rId4"/>
    <p:sldId id="262" r:id="rId5"/>
    <p:sldId id="264" r:id="rId6"/>
    <p:sldId id="265" r:id="rId7"/>
    <p:sldId id="266" r:id="rId8"/>
    <p:sldId id="267" r:id="rId9"/>
    <p:sldId id="269" r:id="rId10"/>
    <p:sldId id="291" r:id="rId11"/>
    <p:sldId id="271" r:id="rId12"/>
    <p:sldId id="272" r:id="rId13"/>
    <p:sldId id="273" r:id="rId14"/>
    <p:sldId id="274" r:id="rId15"/>
    <p:sldId id="275" r:id="rId16"/>
    <p:sldId id="276" r:id="rId17"/>
    <p:sldId id="277" r:id="rId18"/>
    <p:sldId id="278" r:id="rId19"/>
    <p:sldId id="280" r:id="rId20"/>
    <p:sldId id="281" r:id="rId21"/>
    <p:sldId id="282" r:id="rId22"/>
    <p:sldId id="283" r:id="rId23"/>
    <p:sldId id="284" r:id="rId24"/>
    <p:sldId id="285" r:id="rId25"/>
    <p:sldId id="289" r:id="rId26"/>
    <p:sldId id="29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48" autoAdjust="0"/>
    <p:restoredTop sz="93684" autoAdjust="0"/>
  </p:normalViewPr>
  <p:slideViewPr>
    <p:cSldViewPr>
      <p:cViewPr>
        <p:scale>
          <a:sx n="100" d="100"/>
          <a:sy n="100" d="100"/>
        </p:scale>
        <p:origin x="-780" y="1014"/>
      </p:cViewPr>
      <p:guideLst>
        <p:guide orient="horz" pos="2160"/>
        <p:guide pos="2880"/>
      </p:guideLst>
    </p:cSldViewPr>
  </p:slideViewPr>
  <p:outlineViewPr>
    <p:cViewPr>
      <p:scale>
        <a:sx n="33" d="100"/>
        <a:sy n="33" d="100"/>
      </p:scale>
      <p:origin x="0" y="131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1EB3212-6052-4749-BF8E-B5D0FF84DCB2}" type="datetimeFigureOut">
              <a:rPr lang="en-US" smtClean="0"/>
              <a:pPr/>
              <a:t>8/9/2013</a:t>
            </a:fld>
            <a:endParaRPr lang="en-US"/>
          </a:p>
        </p:txBody>
      </p:sp>
      <p:sp>
        <p:nvSpPr>
          <p:cNvPr id="16" name="Slide Number Placeholder 15"/>
          <p:cNvSpPr>
            <a:spLocks noGrp="1"/>
          </p:cNvSpPr>
          <p:nvPr>
            <p:ph type="sldNum" sz="quarter" idx="11"/>
          </p:nvPr>
        </p:nvSpPr>
        <p:spPr/>
        <p:txBody>
          <a:bodyPr/>
          <a:lstStyle/>
          <a:p>
            <a:fld id="{DAD1B5F4-66A4-4125-BDEC-A748AEEF3072}"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1EB3212-6052-4749-BF8E-B5D0FF84DCB2}" type="datetimeFigureOut">
              <a:rPr lang="en-US" smtClean="0"/>
              <a:pPr/>
              <a:t>8/9/2013</a:t>
            </a:fld>
            <a:endParaRPr lang="en-US"/>
          </a:p>
        </p:txBody>
      </p:sp>
      <p:sp>
        <p:nvSpPr>
          <p:cNvPr id="15" name="Slide Number Placeholder 14"/>
          <p:cNvSpPr>
            <a:spLocks noGrp="1"/>
          </p:cNvSpPr>
          <p:nvPr>
            <p:ph type="sldNum" sz="quarter" idx="15"/>
          </p:nvPr>
        </p:nvSpPr>
        <p:spPr/>
        <p:txBody>
          <a:bodyPr/>
          <a:lstStyle>
            <a:lvl1pPr algn="ctr">
              <a:defRPr/>
            </a:lvl1pPr>
          </a:lstStyle>
          <a:p>
            <a:fld id="{DAD1B5F4-66A4-4125-BDEC-A748AEEF307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1EB3212-6052-4749-BF8E-B5D0FF84DCB2}" type="datetimeFigureOut">
              <a:rPr lang="en-US" smtClean="0"/>
              <a:pPr/>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1B5F4-66A4-4125-BDEC-A748AEEF3072}"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EB3212-6052-4749-BF8E-B5D0FF84DCB2}" type="datetimeFigureOut">
              <a:rPr lang="en-US" smtClean="0"/>
              <a:pPr/>
              <a:t>8/9/2013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1B5F4-66A4-4125-BDEC-A748AEEF307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AD1B5F4-66A4-4125-BDEC-A748AEEF307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1EB3212-6052-4749-BF8E-B5D0FF84DCB2}" type="datetimeFigureOut">
              <a:rPr lang="en-US" smtClean="0"/>
              <a:pPr/>
              <a:t>8/9/2013</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1EB3212-6052-4749-BF8E-B5D0FF84DCB2}" type="datetimeFigureOut">
              <a:rPr lang="en-US" smtClean="0"/>
              <a:pPr/>
              <a:t>8/9/2013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1B5F4-66A4-4125-BDEC-A748AEEF307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EB3212-6052-4749-BF8E-B5D0FF84DCB2}" type="datetimeFigureOut">
              <a:rPr lang="en-US" smtClean="0"/>
              <a:pPr/>
              <a:t>8/9/2013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D1B5F4-66A4-4125-BDEC-A748AEEF30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1EB3212-6052-4749-BF8E-B5D0FF84DCB2}" type="datetimeFigureOut">
              <a:rPr lang="en-US" smtClean="0"/>
              <a:pPr/>
              <a:t>8/9/2013</a:t>
            </a:fld>
            <a:endParaRPr lang="en-US"/>
          </a:p>
        </p:txBody>
      </p:sp>
      <p:sp>
        <p:nvSpPr>
          <p:cNvPr id="9" name="Slide Number Placeholder 8"/>
          <p:cNvSpPr>
            <a:spLocks noGrp="1"/>
          </p:cNvSpPr>
          <p:nvPr>
            <p:ph type="sldNum" sz="quarter" idx="15"/>
          </p:nvPr>
        </p:nvSpPr>
        <p:spPr/>
        <p:txBody>
          <a:bodyPr/>
          <a:lstStyle/>
          <a:p>
            <a:fld id="{DAD1B5F4-66A4-4125-BDEC-A748AEEF307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1EB3212-6052-4749-BF8E-B5D0FF84DCB2}" type="datetimeFigureOut">
              <a:rPr lang="en-US" smtClean="0"/>
              <a:pPr/>
              <a:t>8/9/2013</a:t>
            </a:fld>
            <a:endParaRPr lang="en-US"/>
          </a:p>
        </p:txBody>
      </p:sp>
      <p:sp>
        <p:nvSpPr>
          <p:cNvPr id="9" name="Slide Number Placeholder 8"/>
          <p:cNvSpPr>
            <a:spLocks noGrp="1"/>
          </p:cNvSpPr>
          <p:nvPr>
            <p:ph type="sldNum" sz="quarter" idx="11"/>
          </p:nvPr>
        </p:nvSpPr>
        <p:spPr/>
        <p:txBody>
          <a:bodyPr/>
          <a:lstStyle/>
          <a:p>
            <a:fld id="{DAD1B5F4-66A4-4125-BDEC-A748AEEF307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1EB3212-6052-4749-BF8E-B5D0FF84DCB2}" type="datetimeFigureOut">
              <a:rPr lang="en-US" smtClean="0"/>
              <a:pPr/>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1B5F4-66A4-4125-BDEC-A748AEEF30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1EB3212-6052-4749-BF8E-B5D0FF84DCB2}" type="datetimeFigureOut">
              <a:rPr lang="en-US" smtClean="0"/>
              <a:pPr/>
              <a:t>8/9/2013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1B5F4-66A4-4125-BDEC-A748AEEF30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1EB3212-6052-4749-BF8E-B5D0FF84DCB2}" type="datetimeFigureOut">
              <a:rPr lang="en-US" smtClean="0"/>
              <a:pPr/>
              <a:t>8/9/2013</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AD1B5F4-66A4-4125-BDEC-A748AEEF307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ked Science - Man Made Disasters.jpg"/>
          <p:cNvPicPr>
            <a:picLocks noGrp="1" noChangeAspect="1"/>
          </p:cNvPicPr>
          <p:nvPr>
            <p:ph idx="1"/>
          </p:nvPr>
        </p:nvPicPr>
        <p:blipFill>
          <a:blip r:embed="rId2"/>
          <a:stretch>
            <a:fillRect/>
          </a:stretch>
        </p:blipFill>
        <p:spPr>
          <a:xfrm>
            <a:off x="0" y="1447800"/>
            <a:ext cx="9144000" cy="5410200"/>
          </a:xfrm>
        </p:spPr>
      </p:pic>
      <p:sp>
        <p:nvSpPr>
          <p:cNvPr id="3" name="Title 2"/>
          <p:cNvSpPr>
            <a:spLocks noGrp="1"/>
          </p:cNvSpPr>
          <p:nvPr>
            <p:ph type="title"/>
          </p:nvPr>
        </p:nvSpPr>
        <p:spPr/>
        <p:txBody>
          <a:bodyPr>
            <a:normAutofit/>
          </a:bodyPr>
          <a:lstStyle/>
          <a:p>
            <a:pPr algn="ctr"/>
            <a:r>
              <a:rPr sz="6000" u="sng" dirty="0" smtClean="0">
                <a:solidFill>
                  <a:schemeClr val="bg1">
                    <a:lumMod val="95000"/>
                    <a:lumOff val="5000"/>
                  </a:schemeClr>
                </a:solidFill>
              </a:rPr>
              <a:t>MAN MADE </a:t>
            </a:r>
            <a:r>
              <a:rPr sz="6000" u="sng" dirty="0" smtClean="0">
                <a:solidFill>
                  <a:schemeClr val="bg1">
                    <a:lumMod val="95000"/>
                    <a:lumOff val="5000"/>
                  </a:schemeClr>
                </a:solidFill>
              </a:rPr>
              <a:t>DISASTERS</a:t>
            </a:r>
            <a:endParaRPr lang="en-US" sz="6000" u="sng" dirty="0">
              <a:solidFill>
                <a:schemeClr val="bg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solidFill>
                  <a:schemeClr val="tx2">
                    <a:lumMod val="10000"/>
                  </a:schemeClr>
                </a:solidFill>
              </a:rPr>
              <a:t>VALLARI KOTHARI-1111108</a:t>
            </a:r>
          </a:p>
          <a:p>
            <a:r>
              <a:rPr lang="en-US" dirty="0" smtClean="0">
                <a:solidFill>
                  <a:schemeClr val="tx2">
                    <a:lumMod val="10000"/>
                  </a:schemeClr>
                </a:solidFill>
              </a:rPr>
              <a:t>HARSH MALDE-1111114</a:t>
            </a:r>
          </a:p>
          <a:p>
            <a:r>
              <a:rPr lang="en-US" dirty="0" smtClean="0">
                <a:solidFill>
                  <a:schemeClr val="tx2">
                    <a:lumMod val="10000"/>
                  </a:schemeClr>
                </a:solidFill>
              </a:rPr>
              <a:t>AKSHAY PAWAR-1221018</a:t>
            </a:r>
            <a:endParaRPr lang="en-US" dirty="0">
              <a:solidFill>
                <a:schemeClr val="tx2">
                  <a:lumMod val="10000"/>
                </a:schemeClr>
              </a:solidFill>
            </a:endParaRPr>
          </a:p>
        </p:txBody>
      </p:sp>
      <p:sp>
        <p:nvSpPr>
          <p:cNvPr id="3" name="Title 2"/>
          <p:cNvSpPr>
            <a:spLocks noGrp="1"/>
          </p:cNvSpPr>
          <p:nvPr>
            <p:ph type="ctrTitle"/>
          </p:nvPr>
        </p:nvSpPr>
        <p:spPr/>
        <p:txBody>
          <a:bodyPr/>
          <a:lstStyle/>
          <a:p>
            <a:r>
              <a:rPr smtClean="0">
                <a:solidFill>
                  <a:schemeClr val="tx2">
                    <a:lumMod val="10000"/>
                  </a:schemeClr>
                </a:solidFill>
              </a:rPr>
              <a:t>PRESENTED BY</a:t>
            </a:r>
            <a:br>
              <a:rPr smtClean="0">
                <a:solidFill>
                  <a:schemeClr val="tx2">
                    <a:lumMod val="10000"/>
                  </a:schemeClr>
                </a:solidFill>
              </a:rPr>
            </a:br>
            <a:r>
              <a:rPr sz="3200" b="1" smtClean="0">
                <a:solidFill>
                  <a:schemeClr val="tx2">
                    <a:lumMod val="10000"/>
                  </a:schemeClr>
                </a:solidFill>
              </a:rPr>
              <a:t>(GO GREEN GROUP):</a:t>
            </a:r>
            <a:endParaRPr lang="en-US" sz="3200" b="1"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solidFill>
                  <a:schemeClr val="bg1"/>
                </a:solidFill>
              </a:rPr>
              <a:t>Anthropogenic hazards</a:t>
            </a:r>
            <a:r>
              <a:rPr lang="en-US" dirty="0" smtClean="0">
                <a:solidFill>
                  <a:schemeClr val="bg1"/>
                </a:solidFill>
              </a:rPr>
              <a:t> or </a:t>
            </a:r>
            <a:r>
              <a:rPr lang="en-US" b="1" dirty="0" smtClean="0">
                <a:solidFill>
                  <a:schemeClr val="bg1"/>
                </a:solidFill>
              </a:rPr>
              <a:t>human-made hazards</a:t>
            </a:r>
            <a:r>
              <a:rPr lang="en-US" dirty="0" smtClean="0">
                <a:solidFill>
                  <a:schemeClr val="bg1"/>
                </a:solidFill>
              </a:rPr>
              <a:t> can result in the form of a </a:t>
            </a:r>
            <a:r>
              <a:rPr lang="en-US" b="1" dirty="0" smtClean="0">
                <a:solidFill>
                  <a:schemeClr val="bg1"/>
                </a:solidFill>
              </a:rPr>
              <a:t>human-made disaster</a:t>
            </a:r>
            <a:r>
              <a:rPr lang="en-US" dirty="0" smtClean="0">
                <a:solidFill>
                  <a:schemeClr val="bg1"/>
                </a:solidFill>
              </a:rPr>
              <a:t>. In this case, anthropogenic</a:t>
            </a:r>
            <a:r>
              <a:rPr lang="en-US" i="1" dirty="0" smtClean="0">
                <a:solidFill>
                  <a:schemeClr val="bg1"/>
                </a:solidFill>
              </a:rPr>
              <a:t> </a:t>
            </a:r>
            <a:r>
              <a:rPr lang="en-US" dirty="0" smtClean="0">
                <a:solidFill>
                  <a:schemeClr val="bg1"/>
                </a:solidFill>
              </a:rPr>
              <a:t>means threats having an element of human intent, negligence, or error; or involving a failure of a human-made system. It results in huge loss of life and property. It further affects a person's mental, physical and social well-being. This is opposed to natural disasters resulting from natural hazards.</a:t>
            </a:r>
          </a:p>
          <a:p>
            <a:endParaRPr lang="en-US" dirty="0">
              <a:solidFill>
                <a:schemeClr val="bg1"/>
              </a:solidFill>
            </a:endParaRPr>
          </a:p>
        </p:txBody>
      </p:sp>
      <p:sp>
        <p:nvSpPr>
          <p:cNvPr id="3" name="Title 2"/>
          <p:cNvSpPr>
            <a:spLocks noGrp="1"/>
          </p:cNvSpPr>
          <p:nvPr>
            <p:ph type="title"/>
          </p:nvPr>
        </p:nvSpPr>
        <p:spPr/>
        <p:txBody>
          <a:bodyPr/>
          <a:lstStyle/>
          <a:p>
            <a:r>
              <a:rPr u="sng" smtClean="0">
                <a:solidFill>
                  <a:schemeClr val="bg1"/>
                </a:solidFill>
              </a:rPr>
              <a:t>INTRODUCTION:</a:t>
            </a:r>
            <a:endParaRPr lang="en-US" u="sng"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2057400"/>
            <a:ext cx="8305800" cy="3886200"/>
          </a:xfrm>
        </p:spPr>
        <p:txBody>
          <a:bodyPr/>
          <a:lstStyle/>
          <a:p>
            <a:pPr algn="l">
              <a:buFont typeface="Wingdings" pitchFamily="2" charset="2"/>
              <a:buChar char="Ø"/>
            </a:pPr>
            <a:r>
              <a:rPr lang="en-US" dirty="0" smtClean="0">
                <a:solidFill>
                  <a:schemeClr val="bg1">
                    <a:lumMod val="95000"/>
                    <a:lumOff val="5000"/>
                  </a:schemeClr>
                </a:solidFill>
              </a:rPr>
              <a:t>BHOPAL GAS TRAGEDY</a:t>
            </a:r>
          </a:p>
          <a:p>
            <a:pPr algn="l">
              <a:buFont typeface="Wingdings" pitchFamily="2" charset="2"/>
              <a:buChar char="Ø"/>
            </a:pPr>
            <a:endParaRPr lang="en-US" dirty="0" smtClean="0">
              <a:solidFill>
                <a:schemeClr val="bg1">
                  <a:lumMod val="95000"/>
                  <a:lumOff val="5000"/>
                </a:schemeClr>
              </a:solidFill>
            </a:endParaRPr>
          </a:p>
          <a:p>
            <a:pPr algn="l">
              <a:buFont typeface="Wingdings" pitchFamily="2" charset="2"/>
              <a:buChar char="Ø"/>
            </a:pPr>
            <a:r>
              <a:rPr lang="en-US" dirty="0" smtClean="0">
                <a:solidFill>
                  <a:schemeClr val="bg1">
                    <a:lumMod val="95000"/>
                    <a:lumOff val="5000"/>
                  </a:schemeClr>
                </a:solidFill>
              </a:rPr>
              <a:t>HIROSHIMA AND NAGASAKI ATOMIC BOMBING</a:t>
            </a:r>
          </a:p>
          <a:p>
            <a:pPr algn="l">
              <a:buFont typeface="Wingdings" pitchFamily="2" charset="2"/>
              <a:buChar char="Ø"/>
            </a:pPr>
            <a:endParaRPr lang="en-US" dirty="0" smtClean="0">
              <a:solidFill>
                <a:schemeClr val="bg1">
                  <a:lumMod val="95000"/>
                  <a:lumOff val="5000"/>
                </a:schemeClr>
              </a:solidFill>
            </a:endParaRPr>
          </a:p>
          <a:p>
            <a:pPr algn="l">
              <a:buFont typeface="Wingdings" pitchFamily="2" charset="2"/>
              <a:buChar char="Ø"/>
            </a:pPr>
            <a:r>
              <a:rPr lang="en-US" dirty="0" smtClean="0">
                <a:solidFill>
                  <a:schemeClr val="bg1">
                    <a:lumMod val="95000"/>
                    <a:lumOff val="5000"/>
                  </a:schemeClr>
                </a:solidFill>
              </a:rPr>
              <a:t>DEEPWATER OIL SPILL-GULF OF  MEXICO</a:t>
            </a:r>
            <a:endParaRPr lang="en-US" dirty="0"/>
          </a:p>
        </p:txBody>
      </p:sp>
      <p:sp>
        <p:nvSpPr>
          <p:cNvPr id="3" name="Title 2"/>
          <p:cNvSpPr>
            <a:spLocks noGrp="1"/>
          </p:cNvSpPr>
          <p:nvPr>
            <p:ph type="ctrTitle"/>
          </p:nvPr>
        </p:nvSpPr>
        <p:spPr>
          <a:xfrm>
            <a:off x="457200" y="304800"/>
            <a:ext cx="8305800" cy="1080868"/>
          </a:xfrm>
        </p:spPr>
        <p:txBody>
          <a:bodyPr/>
          <a:lstStyle/>
          <a:p>
            <a:r>
              <a:rPr u="sng" smtClean="0">
                <a:solidFill>
                  <a:schemeClr val="bg1">
                    <a:lumMod val="95000"/>
                    <a:lumOff val="5000"/>
                  </a:schemeClr>
                </a:solidFill>
              </a:rPr>
              <a:t>CONTENTS</a:t>
            </a:r>
            <a:endParaRPr lang="en-US" u="sng" dirty="0">
              <a:solidFill>
                <a:schemeClr val="bg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jpg"/>
          <p:cNvPicPr>
            <a:picLocks noGrp="1" noChangeAspect="1"/>
          </p:cNvPicPr>
          <p:nvPr>
            <p:ph idx="1"/>
          </p:nvPr>
        </p:nvPicPr>
        <p:blipFill>
          <a:blip r:embed="rId2"/>
          <a:stretch>
            <a:fillRect/>
          </a:stretch>
        </p:blipFill>
        <p:spPr>
          <a:xfrm>
            <a:off x="457200" y="1752600"/>
            <a:ext cx="7924800" cy="4724400"/>
          </a:xfrm>
        </p:spPr>
      </p:pic>
      <p:sp>
        <p:nvSpPr>
          <p:cNvPr id="3" name="Title 2"/>
          <p:cNvSpPr>
            <a:spLocks noGrp="1"/>
          </p:cNvSpPr>
          <p:nvPr>
            <p:ph type="title"/>
          </p:nvPr>
        </p:nvSpPr>
        <p:spPr/>
        <p:txBody>
          <a:bodyPr/>
          <a:lstStyle/>
          <a:p>
            <a:pPr algn="ctr"/>
            <a:r>
              <a:rPr u="sng" smtClean="0">
                <a:solidFill>
                  <a:schemeClr val="bg1">
                    <a:lumMod val="95000"/>
                    <a:lumOff val="5000"/>
                  </a:schemeClr>
                </a:solidFill>
              </a:rPr>
              <a:t>BHOPAL GAS TRAGEDY</a:t>
            </a:r>
            <a:endParaRPr lang="en-US" u="sng" dirty="0">
              <a:solidFill>
                <a:schemeClr val="bg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4572000" y="1066800"/>
            <a:ext cx="4194048" cy="4267200"/>
          </a:xfrm>
        </p:spPr>
        <p:txBody>
          <a:bodyPr>
            <a:noAutofit/>
          </a:bodyPr>
          <a:lstStyle/>
          <a:p>
            <a:pPr>
              <a:buFont typeface="Wingdings" pitchFamily="2" charset="2"/>
              <a:buChar char="§"/>
            </a:pPr>
            <a:r>
              <a:rPr lang="en-US" sz="2000" dirty="0" smtClean="0">
                <a:solidFill>
                  <a:schemeClr val="bg1">
                    <a:lumMod val="95000"/>
                    <a:lumOff val="5000"/>
                  </a:schemeClr>
                </a:solidFill>
              </a:rPr>
              <a:t>The </a:t>
            </a:r>
            <a:r>
              <a:rPr lang="en-US" sz="2000" b="1" dirty="0" smtClean="0">
                <a:solidFill>
                  <a:schemeClr val="bg1">
                    <a:lumMod val="95000"/>
                    <a:lumOff val="5000"/>
                  </a:schemeClr>
                </a:solidFill>
              </a:rPr>
              <a:t>Bhopal disaster</a:t>
            </a:r>
            <a:r>
              <a:rPr lang="en-US" sz="2000" dirty="0" smtClean="0">
                <a:solidFill>
                  <a:schemeClr val="bg1">
                    <a:lumMod val="95000"/>
                    <a:lumOff val="5000"/>
                  </a:schemeClr>
                </a:solidFill>
              </a:rPr>
              <a:t>, also referred to as the </a:t>
            </a:r>
            <a:r>
              <a:rPr lang="en-US" sz="2000" b="1" dirty="0" smtClean="0">
                <a:solidFill>
                  <a:schemeClr val="bg1">
                    <a:lumMod val="95000"/>
                    <a:lumOff val="5000"/>
                  </a:schemeClr>
                </a:solidFill>
              </a:rPr>
              <a:t>Bhopal gas tragedy</a:t>
            </a:r>
            <a:r>
              <a:rPr lang="en-US" sz="2000" dirty="0" smtClean="0">
                <a:solidFill>
                  <a:schemeClr val="bg1">
                    <a:lumMod val="95000"/>
                    <a:lumOff val="5000"/>
                  </a:schemeClr>
                </a:solidFill>
              </a:rPr>
              <a:t>, was a gas leak incident in India, considered the world's worst industrial disaster. </a:t>
            </a:r>
          </a:p>
          <a:p>
            <a:pPr>
              <a:buFont typeface="Wingdings" pitchFamily="2" charset="2"/>
              <a:buChar char="§"/>
            </a:pPr>
            <a:r>
              <a:rPr lang="en-US" sz="2000" dirty="0" smtClean="0">
                <a:solidFill>
                  <a:schemeClr val="bg1">
                    <a:lumMod val="95000"/>
                    <a:lumOff val="5000"/>
                  </a:schemeClr>
                </a:solidFill>
              </a:rPr>
              <a:t>It occurred on the night of 2–3 December 1984 at the Union Carbide India Limited (UCIL) pesticide plant in Bhopal, Madhya Pradesh.</a:t>
            </a:r>
            <a:endParaRPr lang="en-US" sz="2000" dirty="0">
              <a:solidFill>
                <a:schemeClr val="bg1">
                  <a:lumMod val="95000"/>
                  <a:lumOff val="5000"/>
                </a:schemeClr>
              </a:solidFill>
            </a:endParaRPr>
          </a:p>
        </p:txBody>
      </p:sp>
      <p:sp>
        <p:nvSpPr>
          <p:cNvPr id="4" name="Title 3"/>
          <p:cNvSpPr>
            <a:spLocks noGrp="1"/>
          </p:cNvSpPr>
          <p:nvPr>
            <p:ph type="title"/>
          </p:nvPr>
        </p:nvSpPr>
        <p:spPr>
          <a:xfrm flipH="1">
            <a:off x="8762999" y="457200"/>
            <a:ext cx="45719" cy="45719"/>
          </a:xfrm>
        </p:spPr>
        <p:txBody>
          <a:bodyPr>
            <a:normAutofit fontScale="90000"/>
          </a:bodyPr>
          <a:lstStyle/>
          <a:p>
            <a:endParaRPr lang="en-US" dirty="0"/>
          </a:p>
        </p:txBody>
      </p:sp>
      <p:pic>
        <p:nvPicPr>
          <p:cNvPr id="7" name="Content Placeholder 6" descr="700x500 (1).jpg"/>
          <p:cNvPicPr>
            <a:picLocks noGrp="1" noChangeAspect="1"/>
          </p:cNvPicPr>
          <p:nvPr>
            <p:ph sz="quarter" idx="1"/>
          </p:nvPr>
        </p:nvPicPr>
        <p:blipFill>
          <a:blip r:embed="rId2"/>
          <a:stretch>
            <a:fillRect/>
          </a:stretch>
        </p:blipFill>
        <p:spPr>
          <a:xfrm>
            <a:off x="457200" y="1083128"/>
            <a:ext cx="3810000" cy="446314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800" decel="100000"/>
                                        <p:tgtEl>
                                          <p:spTgt spid="7"/>
                                        </p:tgtEl>
                                      </p:cBhvr>
                                    </p:animEffect>
                                    <p:anim calcmode="lin" valueType="num">
                                      <p:cBhvr>
                                        <p:cTn id="15" dur="800" decel="100000" fill="hold"/>
                                        <p:tgtEl>
                                          <p:spTgt spid="7"/>
                                        </p:tgtEl>
                                        <p:attrNameLst>
                                          <p:attrName>style.rotation</p:attrName>
                                        </p:attrNameLst>
                                      </p:cBhvr>
                                      <p:tavLst>
                                        <p:tav tm="0">
                                          <p:val>
                                            <p:fltVal val="-90"/>
                                          </p:val>
                                        </p:tav>
                                        <p:tav tm="100000">
                                          <p:val>
                                            <p:fltVal val="0"/>
                                          </p:val>
                                        </p:tav>
                                      </p:tavLst>
                                    </p:anim>
                                    <p:anim calcmode="lin" valueType="num">
                                      <p:cBhvr>
                                        <p:cTn id="16" dur="800" decel="100000" fill="hold"/>
                                        <p:tgtEl>
                                          <p:spTgt spid="7"/>
                                        </p:tgtEl>
                                        <p:attrNameLst>
                                          <p:attrName>ppt_x</p:attrName>
                                        </p:attrNameLst>
                                      </p:cBhvr>
                                      <p:tavLst>
                                        <p:tav tm="0">
                                          <p:val>
                                            <p:strVal val="#ppt_x+0.4"/>
                                          </p:val>
                                        </p:tav>
                                        <p:tav tm="100000">
                                          <p:val>
                                            <p:strVal val="#ppt_x-0.05"/>
                                          </p:val>
                                        </p:tav>
                                      </p:tavLst>
                                    </p:anim>
                                    <p:anim calcmode="lin" valueType="num">
                                      <p:cBhvr>
                                        <p:cTn id="17" dur="800" decel="100000" fill="hold"/>
                                        <p:tgtEl>
                                          <p:spTgt spid="7"/>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pes-and-Pillars.jpg"/>
          <p:cNvPicPr>
            <a:picLocks noGrp="1" noChangeAspect="1"/>
          </p:cNvPicPr>
          <p:nvPr>
            <p:ph sz="quarter" idx="1"/>
          </p:nvPr>
        </p:nvPicPr>
        <p:blipFill>
          <a:blip r:embed="rId2"/>
          <a:stretch>
            <a:fillRect/>
          </a:stretch>
        </p:blipFill>
        <p:spPr>
          <a:xfrm>
            <a:off x="457200" y="1237030"/>
            <a:ext cx="3733800" cy="4155340"/>
          </a:xfrm>
        </p:spPr>
      </p:pic>
      <p:sp>
        <p:nvSpPr>
          <p:cNvPr id="3" name="Text Placeholder 2"/>
          <p:cNvSpPr>
            <a:spLocks noGrp="1"/>
          </p:cNvSpPr>
          <p:nvPr>
            <p:ph type="body" idx="2"/>
          </p:nvPr>
        </p:nvSpPr>
        <p:spPr>
          <a:xfrm>
            <a:off x="4495800" y="1066800"/>
            <a:ext cx="4270248" cy="4800600"/>
          </a:xfrm>
        </p:spPr>
        <p:txBody>
          <a:bodyPr>
            <a:normAutofit fontScale="85000" lnSpcReduction="10000"/>
          </a:bodyPr>
          <a:lstStyle/>
          <a:p>
            <a:pPr>
              <a:buFont typeface="Wingdings" pitchFamily="2" charset="2"/>
              <a:buChar char="§"/>
            </a:pPr>
            <a:r>
              <a:rPr lang="en-US" sz="2000" dirty="0" smtClean="0">
                <a:solidFill>
                  <a:schemeClr val="bg1">
                    <a:lumMod val="95000"/>
                    <a:lumOff val="5000"/>
                  </a:schemeClr>
                </a:solidFill>
              </a:rPr>
              <a:t>Factors leading to the magnitude of the gas leak mainly included problems such as: </a:t>
            </a:r>
          </a:p>
          <a:p>
            <a:pPr marL="457200" indent="-457200">
              <a:buFont typeface="+mj-lt"/>
              <a:buAutoNum type="arabicPeriod"/>
            </a:pPr>
            <a:r>
              <a:rPr lang="en-US" sz="2000" dirty="0" smtClean="0">
                <a:solidFill>
                  <a:schemeClr val="bg1">
                    <a:lumMod val="95000"/>
                    <a:lumOff val="5000"/>
                  </a:schemeClr>
                </a:solidFill>
              </a:rPr>
              <a:t>storing MIC in large tanks and filling beyond recommended levels </a:t>
            </a:r>
          </a:p>
          <a:p>
            <a:pPr marL="457200" indent="-457200">
              <a:buFont typeface="+mj-lt"/>
              <a:buAutoNum type="arabicPeriod"/>
            </a:pPr>
            <a:r>
              <a:rPr lang="en-US" sz="2000" dirty="0" smtClean="0">
                <a:solidFill>
                  <a:schemeClr val="bg1">
                    <a:lumMod val="95000"/>
                    <a:lumOff val="5000"/>
                  </a:schemeClr>
                </a:solidFill>
              </a:rPr>
              <a:t>poor maintenance after the plant ceased MIC production at the end of 1984</a:t>
            </a:r>
          </a:p>
          <a:p>
            <a:pPr marL="457200" indent="-457200">
              <a:buFont typeface="+mj-lt"/>
              <a:buAutoNum type="arabicPeriod"/>
            </a:pPr>
            <a:r>
              <a:rPr lang="en-US" sz="2000" dirty="0" smtClean="0">
                <a:solidFill>
                  <a:schemeClr val="bg1">
                    <a:lumMod val="95000"/>
                    <a:lumOff val="5000"/>
                  </a:schemeClr>
                </a:solidFill>
              </a:rPr>
              <a:t> failure of several safety systems due to poor maintenance </a:t>
            </a:r>
          </a:p>
          <a:p>
            <a:pPr marL="457200" indent="-457200">
              <a:buFont typeface="+mj-lt"/>
              <a:buAutoNum type="arabicPeriod"/>
            </a:pPr>
            <a:r>
              <a:rPr lang="en-US" sz="2000" dirty="0" smtClean="0">
                <a:solidFill>
                  <a:schemeClr val="bg1">
                    <a:lumMod val="95000"/>
                    <a:lumOff val="5000"/>
                  </a:schemeClr>
                </a:solidFill>
              </a:rPr>
              <a:t>safety systems being switched off to save money.</a:t>
            </a:r>
            <a:endParaRPr lang="en-US" sz="2000" dirty="0">
              <a:solidFill>
                <a:schemeClr val="bg1">
                  <a:lumMod val="95000"/>
                  <a:lumOff val="5000"/>
                </a:schemeClr>
              </a:solidFill>
            </a:endParaRPr>
          </a:p>
        </p:txBody>
      </p:sp>
      <p:sp>
        <p:nvSpPr>
          <p:cNvPr id="4" name="Title 3"/>
          <p:cNvSpPr>
            <a:spLocks noGrp="1"/>
          </p:cNvSpPr>
          <p:nvPr>
            <p:ph type="title"/>
          </p:nvPr>
        </p:nvSpPr>
        <p:spPr>
          <a:xfrm flipH="1">
            <a:off x="4724400" y="457200"/>
            <a:ext cx="4114800" cy="609600"/>
          </a:xfrm>
        </p:spPr>
        <p:txBody>
          <a:bodyPr>
            <a:noAutofit/>
          </a:bodyPr>
          <a:lstStyle/>
          <a:p>
            <a:r>
              <a:rPr sz="4400" u="sng" smtClean="0">
                <a:solidFill>
                  <a:schemeClr val="tx2">
                    <a:lumMod val="10000"/>
                  </a:schemeClr>
                </a:solidFill>
              </a:rPr>
              <a:t>CAUSE:</a:t>
            </a:r>
            <a:endParaRPr lang="en-US" sz="4400" u="sng"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9"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0" dur="10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3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33" dur="1000"/>
                                        <p:tgtEl>
                                          <p:spTgt spid="3">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 calcmode="lin" valueType="num">
                                      <p:cBhvr>
                                        <p:cTn id="3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3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40" dur="1000"/>
                                        <p:tgtEl>
                                          <p:spTgt spid="3">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 calcmode="lin" valueType="num">
                                      <p:cBhvr>
                                        <p:cTn id="4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4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7" dur="1000"/>
                                        <p:tgtEl>
                                          <p:spTgt spid="3">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 calcmode="lin" valueType="num">
                                      <p:cBhvr>
                                        <p:cTn id="5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5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5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 (1).jpg"/>
          <p:cNvPicPr>
            <a:picLocks noGrp="1" noChangeAspect="1"/>
          </p:cNvPicPr>
          <p:nvPr>
            <p:ph sz="quarter" idx="1"/>
          </p:nvPr>
        </p:nvPicPr>
        <p:blipFill>
          <a:blip r:embed="rId2"/>
          <a:stretch>
            <a:fillRect/>
          </a:stretch>
        </p:blipFill>
        <p:spPr>
          <a:xfrm>
            <a:off x="304800" y="762000"/>
            <a:ext cx="4648200" cy="5029200"/>
          </a:xfrm>
        </p:spPr>
      </p:pic>
      <p:sp>
        <p:nvSpPr>
          <p:cNvPr id="3" name="Text Placeholder 2"/>
          <p:cNvSpPr>
            <a:spLocks noGrp="1"/>
          </p:cNvSpPr>
          <p:nvPr>
            <p:ph type="body" idx="2"/>
          </p:nvPr>
        </p:nvSpPr>
        <p:spPr>
          <a:xfrm>
            <a:off x="5105400" y="762000"/>
            <a:ext cx="3660648" cy="4572000"/>
          </a:xfrm>
        </p:spPr>
        <p:txBody>
          <a:bodyPr>
            <a:noAutofit/>
          </a:bodyPr>
          <a:lstStyle/>
          <a:p>
            <a:r>
              <a:rPr lang="en-US" sz="2000" dirty="0" smtClean="0">
                <a:solidFill>
                  <a:schemeClr val="bg1">
                    <a:lumMod val="95000"/>
                    <a:lumOff val="5000"/>
                  </a:schemeClr>
                </a:solidFill>
              </a:rPr>
              <a:t>Other factors identified by the inquiry included: use of a more dangerous pesticide manufacturing method, large-scale MIC storage, plant location close to a densely populated area, undersized safety devices, and the dependence on manual operations.</a:t>
            </a:r>
            <a:endParaRPr lang="en-US" sz="2000" dirty="0">
              <a:solidFill>
                <a:schemeClr val="bg1">
                  <a:lumMod val="95000"/>
                  <a:lumOff val="5000"/>
                </a:schemeClr>
              </a:solidFill>
            </a:endParaRPr>
          </a:p>
        </p:txBody>
      </p:sp>
      <p:sp>
        <p:nvSpPr>
          <p:cNvPr id="4" name="Title 3"/>
          <p:cNvSpPr>
            <a:spLocks noGrp="1"/>
          </p:cNvSpPr>
          <p:nvPr>
            <p:ph type="title"/>
          </p:nvPr>
        </p:nvSpPr>
        <p:spPr>
          <a:xfrm flipV="1">
            <a:off x="8534400" y="381000"/>
            <a:ext cx="152400" cy="76199"/>
          </a:xfrm>
        </p:spPr>
        <p:txBody>
          <a:bodyPr>
            <a:normAutofit fontScale="90000"/>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hopal.jpg"/>
          <p:cNvPicPr>
            <a:picLocks noGrp="1" noChangeAspect="1"/>
          </p:cNvPicPr>
          <p:nvPr>
            <p:ph sz="quarter" idx="1"/>
          </p:nvPr>
        </p:nvPicPr>
        <p:blipFill>
          <a:blip r:embed="rId2" cstate="print"/>
          <a:stretch>
            <a:fillRect/>
          </a:stretch>
        </p:blipFill>
        <p:spPr>
          <a:xfrm>
            <a:off x="457200" y="304800"/>
            <a:ext cx="4114800" cy="5943599"/>
          </a:xfrm>
        </p:spPr>
      </p:pic>
      <p:sp>
        <p:nvSpPr>
          <p:cNvPr id="3" name="Text Placeholder 2"/>
          <p:cNvSpPr>
            <a:spLocks noGrp="1"/>
          </p:cNvSpPr>
          <p:nvPr>
            <p:ph type="body" idx="2"/>
          </p:nvPr>
        </p:nvSpPr>
        <p:spPr>
          <a:xfrm>
            <a:off x="4876800" y="609600"/>
            <a:ext cx="3889248" cy="4724400"/>
          </a:xfrm>
        </p:spPr>
        <p:txBody>
          <a:bodyPr>
            <a:normAutofit/>
          </a:bodyPr>
          <a:lstStyle/>
          <a:p>
            <a:pPr>
              <a:buFont typeface="Wingdings" pitchFamily="2" charset="2"/>
              <a:buChar char="§"/>
            </a:pPr>
            <a:r>
              <a:rPr lang="en-US" sz="2000" dirty="0" smtClean="0">
                <a:solidFill>
                  <a:schemeClr val="bg1">
                    <a:lumMod val="95000"/>
                    <a:lumOff val="5000"/>
                  </a:schemeClr>
                </a:solidFill>
              </a:rPr>
              <a:t>Over 500,000 people were exposed to methyl isocyanate gas and other chemicals.</a:t>
            </a:r>
          </a:p>
          <a:p>
            <a:pPr>
              <a:buFont typeface="Wingdings" pitchFamily="2" charset="2"/>
              <a:buChar char="§"/>
            </a:pPr>
            <a:r>
              <a:rPr lang="en-US" sz="2000" dirty="0" smtClean="0">
                <a:solidFill>
                  <a:schemeClr val="bg1">
                    <a:lumMod val="95000"/>
                    <a:lumOff val="5000"/>
                  </a:schemeClr>
                </a:solidFill>
              </a:rPr>
              <a:t>The government of Madhya Pradesh confirmed a total of 3,787 deaths related to the gas  release. Others estimate 8,000 died within two weeks and another 8,000 or more have since died from gas-related diseases.</a:t>
            </a:r>
            <a:endParaRPr lang="en-US" sz="2000" dirty="0">
              <a:solidFill>
                <a:schemeClr val="bg1">
                  <a:lumMod val="95000"/>
                  <a:lumOff val="5000"/>
                </a:schemeClr>
              </a:solidFill>
            </a:endParaRPr>
          </a:p>
        </p:txBody>
      </p:sp>
      <p:sp>
        <p:nvSpPr>
          <p:cNvPr id="4" name="Title 3"/>
          <p:cNvSpPr>
            <a:spLocks noGrp="1"/>
          </p:cNvSpPr>
          <p:nvPr>
            <p:ph type="title"/>
          </p:nvPr>
        </p:nvSpPr>
        <p:spPr>
          <a:xfrm>
            <a:off x="4724400" y="304800"/>
            <a:ext cx="3810000" cy="457200"/>
          </a:xfrm>
        </p:spPr>
        <p:txBody>
          <a:bodyPr>
            <a:noAutofit/>
          </a:bodyPr>
          <a:lstStyle/>
          <a:p>
            <a:r>
              <a:rPr sz="2800" u="sng" smtClean="0">
                <a:solidFill>
                  <a:schemeClr val="accent2">
                    <a:lumMod val="75000"/>
                  </a:schemeClr>
                </a:solidFill>
              </a:rPr>
              <a:t>Effect:</a:t>
            </a:r>
            <a:endParaRPr lang="en-US" sz="2800" u="sng" dirty="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1000"/>
                                        <p:tgtEl>
                                          <p:spTgt spid="3">
                                            <p:txEl>
                                              <p:pRg st="1" end="1"/>
                                            </p:txEl>
                                          </p:spTgt>
                                        </p:tgtEl>
                                      </p:cBhvr>
                                    </p:animEffect>
                                    <p:anim calcmode="lin" valueType="num">
                                      <p:cBhvr>
                                        <p:cTn id="3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AR233033.jpg"/>
          <p:cNvPicPr>
            <a:picLocks noGrp="1" noChangeAspect="1"/>
          </p:cNvPicPr>
          <p:nvPr>
            <p:ph sz="quarter" idx="1"/>
          </p:nvPr>
        </p:nvPicPr>
        <p:blipFill>
          <a:blip r:embed="rId2"/>
          <a:stretch>
            <a:fillRect/>
          </a:stretch>
        </p:blipFill>
        <p:spPr>
          <a:xfrm>
            <a:off x="381000" y="457200"/>
            <a:ext cx="8001000" cy="5943600"/>
          </a:xfrm>
        </p:spPr>
      </p:pic>
      <p:sp>
        <p:nvSpPr>
          <p:cNvPr id="3" name="Text Placeholder 2"/>
          <p:cNvSpPr>
            <a:spLocks noGrp="1"/>
          </p:cNvSpPr>
          <p:nvPr>
            <p:ph type="body" idx="2"/>
          </p:nvPr>
        </p:nvSpPr>
        <p:spPr/>
        <p:txBody>
          <a:bodyPr/>
          <a:lstStyle/>
          <a:p>
            <a:endParaRPr lang="en-US"/>
          </a:p>
        </p:txBody>
      </p:sp>
      <p:sp>
        <p:nvSpPr>
          <p:cNvPr id="4" name="Title 3"/>
          <p:cNvSpPr>
            <a:spLocks noGrp="1"/>
          </p:cNvSpPr>
          <p:nvPr>
            <p:ph type="title"/>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381000"/>
            <a:ext cx="8305800" cy="6477000"/>
          </a:xfrm>
        </p:spPr>
        <p:txBody>
          <a:bodyPr/>
          <a:lstStyle/>
          <a:p>
            <a:pPr algn="l">
              <a:buFont typeface="Wingdings" pitchFamily="2" charset="2"/>
              <a:buChar char="§"/>
            </a:pPr>
            <a:r>
              <a:rPr lang="en-US" sz="2400" dirty="0" smtClean="0">
                <a:solidFill>
                  <a:schemeClr val="bg1"/>
                </a:solidFill>
              </a:rPr>
              <a:t>The initial effects of exposure were coughing,  vomiting, severe eye irritation and a feeling of suffocation. </a:t>
            </a:r>
          </a:p>
          <a:p>
            <a:pPr algn="l">
              <a:buFont typeface="Wingdings" pitchFamily="2" charset="2"/>
              <a:buChar char="§"/>
            </a:pPr>
            <a:r>
              <a:rPr lang="en-US" sz="2400" dirty="0" smtClean="0">
                <a:solidFill>
                  <a:schemeClr val="bg1"/>
                </a:solidFill>
              </a:rPr>
              <a:t>2,000 buffalo, goats, and other animals were collected and buried.</a:t>
            </a:r>
          </a:p>
          <a:p>
            <a:pPr algn="l">
              <a:buFont typeface="Wingdings" pitchFamily="2" charset="2"/>
              <a:buChar char="§"/>
            </a:pPr>
            <a:r>
              <a:rPr lang="en-US" sz="2400" dirty="0" smtClean="0">
                <a:solidFill>
                  <a:schemeClr val="bg1"/>
                </a:solidFill>
              </a:rPr>
              <a:t>Within a few days, leaves on trees yellowed and fell off.</a:t>
            </a:r>
          </a:p>
          <a:p>
            <a:pPr algn="l">
              <a:buFont typeface="Wingdings" pitchFamily="2" charset="2"/>
              <a:buChar char="§"/>
            </a:pPr>
            <a:r>
              <a:rPr lang="en-US" sz="2400" dirty="0" smtClean="0">
                <a:solidFill>
                  <a:schemeClr val="bg1"/>
                </a:solidFill>
              </a:rPr>
              <a:t>Fishing was prohibited causing further supply shortages</a:t>
            </a:r>
            <a:r>
              <a:rPr lang="en-US" sz="2400" dirty="0" smtClean="0">
                <a:solidFill>
                  <a:schemeClr val="accent2">
                    <a:lumMod val="75000"/>
                  </a:schemeClr>
                </a:solidFill>
              </a:rPr>
              <a:t>.</a:t>
            </a:r>
          </a:p>
        </p:txBody>
      </p:sp>
      <p:sp>
        <p:nvSpPr>
          <p:cNvPr id="3" name="Title 2"/>
          <p:cNvSpPr>
            <a:spLocks noGrp="1"/>
          </p:cNvSpPr>
          <p:nvPr>
            <p:ph type="ctrTitle"/>
          </p:nvPr>
        </p:nvSpPr>
        <p:spPr>
          <a:xfrm flipH="1">
            <a:off x="8763000" y="1433732"/>
            <a:ext cx="76200" cy="45719"/>
          </a:xfrm>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1905000"/>
            <a:ext cx="8305800" cy="2937804"/>
          </a:xfrm>
        </p:spPr>
        <p:txBody>
          <a:bodyPr/>
          <a:lstStyle/>
          <a:p>
            <a:pPr algn="l">
              <a:buFont typeface="Wingdings" pitchFamily="2" charset="2"/>
              <a:buChar char="§"/>
            </a:pPr>
            <a:r>
              <a:rPr lang="en-US" dirty="0" smtClean="0">
                <a:solidFill>
                  <a:schemeClr val="bg1"/>
                </a:solidFill>
              </a:rPr>
              <a:t>170,000 people were treated at hospitals and temporary dispensaries hospitals had been built after the disaster.</a:t>
            </a:r>
          </a:p>
          <a:p>
            <a:pPr algn="l">
              <a:buFont typeface="Wingdings" pitchFamily="2" charset="2"/>
              <a:buChar char="§"/>
            </a:pPr>
            <a:r>
              <a:rPr lang="en-US" dirty="0" smtClean="0">
                <a:solidFill>
                  <a:schemeClr val="bg1"/>
                </a:solidFill>
              </a:rPr>
              <a:t>Provisions for 500-bed hospital for the medical care of the survivors.</a:t>
            </a:r>
          </a:p>
          <a:p>
            <a:pPr algn="l">
              <a:buFont typeface="Wingdings" pitchFamily="2" charset="2"/>
              <a:buChar char="§"/>
            </a:pPr>
            <a:endParaRPr lang="en-US" dirty="0">
              <a:solidFill>
                <a:schemeClr val="bg1"/>
              </a:solidFill>
            </a:endParaRPr>
          </a:p>
        </p:txBody>
      </p:sp>
      <p:sp>
        <p:nvSpPr>
          <p:cNvPr id="3" name="Title 2"/>
          <p:cNvSpPr>
            <a:spLocks noGrp="1"/>
          </p:cNvSpPr>
          <p:nvPr>
            <p:ph type="ctrTitle"/>
          </p:nvPr>
        </p:nvSpPr>
        <p:spPr>
          <a:xfrm flipH="1">
            <a:off x="457200" y="457200"/>
            <a:ext cx="8382000" cy="1219199"/>
          </a:xfrm>
        </p:spPr>
        <p:txBody>
          <a:bodyPr/>
          <a:lstStyle/>
          <a:p>
            <a:r>
              <a:rPr smtClean="0">
                <a:solidFill>
                  <a:schemeClr val="tx2">
                    <a:lumMod val="10000"/>
                  </a:schemeClr>
                </a:solidFill>
              </a:rPr>
              <a:t>GOVERNMENT MEASURES:</a:t>
            </a:r>
            <a:endParaRPr lang="en-US"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additive="base">
                                        <p:cTn id="1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 calcmode="lin" valueType="num">
                                      <p:cBhvr additive="base">
                                        <p:cTn id="24"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 (3).jpg"/>
          <p:cNvPicPr>
            <a:picLocks noGrp="1" noChangeAspect="1"/>
          </p:cNvPicPr>
          <p:nvPr>
            <p:ph idx="1"/>
          </p:nvPr>
        </p:nvPicPr>
        <p:blipFill>
          <a:blip r:embed="rId2"/>
          <a:stretch>
            <a:fillRect/>
          </a:stretch>
        </p:blipFill>
        <p:spPr>
          <a:xfrm>
            <a:off x="381000" y="1676400"/>
            <a:ext cx="7772400" cy="4419600"/>
          </a:xfrm>
        </p:spPr>
      </p:pic>
      <p:sp>
        <p:nvSpPr>
          <p:cNvPr id="3" name="Title 2"/>
          <p:cNvSpPr>
            <a:spLocks noGrp="1"/>
          </p:cNvSpPr>
          <p:nvPr>
            <p:ph type="title"/>
          </p:nvPr>
        </p:nvSpPr>
        <p:spPr/>
        <p:txBody>
          <a:bodyPr/>
          <a:lstStyle/>
          <a:p>
            <a:pPr algn="ctr"/>
            <a:r>
              <a:rPr u="sng" smtClean="0">
                <a:solidFill>
                  <a:schemeClr val="tx2">
                    <a:lumMod val="10000"/>
                  </a:schemeClr>
                </a:solidFill>
              </a:rPr>
              <a:t>HIROSHIMA AND NAGASAKI</a:t>
            </a:r>
            <a:endParaRPr lang="en-US" u="sng"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ownload (1).jpg"/>
          <p:cNvPicPr>
            <a:picLocks noGrp="1" noChangeAspect="1"/>
          </p:cNvPicPr>
          <p:nvPr>
            <p:ph sz="quarter" idx="1"/>
          </p:nvPr>
        </p:nvPicPr>
        <p:blipFill>
          <a:blip r:embed="rId2"/>
          <a:stretch>
            <a:fillRect/>
          </a:stretch>
        </p:blipFill>
        <p:spPr>
          <a:xfrm>
            <a:off x="228600" y="990600"/>
            <a:ext cx="4419600" cy="5029200"/>
          </a:xfrm>
        </p:spPr>
      </p:pic>
      <p:sp>
        <p:nvSpPr>
          <p:cNvPr id="3" name="Text Placeholder 2"/>
          <p:cNvSpPr>
            <a:spLocks noGrp="1"/>
          </p:cNvSpPr>
          <p:nvPr>
            <p:ph type="body" idx="2"/>
          </p:nvPr>
        </p:nvSpPr>
        <p:spPr>
          <a:xfrm>
            <a:off x="4953000" y="609600"/>
            <a:ext cx="3813048" cy="5791200"/>
          </a:xfrm>
        </p:spPr>
        <p:txBody>
          <a:bodyPr>
            <a:noAutofit/>
          </a:bodyPr>
          <a:lstStyle/>
          <a:p>
            <a:pPr>
              <a:buFont typeface="Arial" pitchFamily="34" charset="0"/>
              <a:buChar char="•"/>
            </a:pPr>
            <a:r>
              <a:rPr lang="en-US" sz="2000" dirty="0" smtClean="0">
                <a:solidFill>
                  <a:schemeClr val="tx2">
                    <a:lumMod val="10000"/>
                  </a:schemeClr>
                </a:solidFill>
              </a:rPr>
              <a:t>The </a:t>
            </a:r>
            <a:r>
              <a:rPr lang="en-US" sz="2000" b="1" dirty="0" smtClean="0">
                <a:solidFill>
                  <a:schemeClr val="tx2">
                    <a:lumMod val="10000"/>
                  </a:schemeClr>
                </a:solidFill>
              </a:rPr>
              <a:t>atomic bombings of the cities of Hiroshima and Nagasaki</a:t>
            </a:r>
            <a:r>
              <a:rPr lang="en-US" sz="2000" dirty="0" smtClean="0">
                <a:solidFill>
                  <a:schemeClr val="tx2">
                    <a:lumMod val="10000"/>
                  </a:schemeClr>
                </a:solidFill>
              </a:rPr>
              <a:t> in Japan were conducted by the United States during the final stages of World War II in 1945.</a:t>
            </a:r>
          </a:p>
          <a:p>
            <a:pPr>
              <a:buFont typeface="Arial" pitchFamily="34" charset="0"/>
              <a:buChar char="•"/>
            </a:pPr>
            <a:r>
              <a:rPr lang="en-US" sz="2000" dirty="0" smtClean="0">
                <a:solidFill>
                  <a:schemeClr val="tx2">
                    <a:lumMod val="10000"/>
                  </a:schemeClr>
                </a:solidFill>
              </a:rPr>
              <a:t>The two events are the only use of nuclear weapons in war to date.</a:t>
            </a:r>
            <a:endParaRPr lang="en-US" sz="2000" dirty="0">
              <a:solidFill>
                <a:schemeClr val="tx2">
                  <a:lumMod val="10000"/>
                </a:schemeClr>
              </a:solidFill>
            </a:endParaRPr>
          </a:p>
        </p:txBody>
      </p:sp>
      <p:sp>
        <p:nvSpPr>
          <p:cNvPr id="4" name="Title 3"/>
          <p:cNvSpPr>
            <a:spLocks noGrp="1"/>
          </p:cNvSpPr>
          <p:nvPr>
            <p:ph type="title"/>
          </p:nvPr>
        </p:nvSpPr>
        <p:spPr>
          <a:xfrm>
            <a:off x="8610600" y="457200"/>
            <a:ext cx="152400" cy="45719"/>
          </a:xfrm>
        </p:spPr>
        <p:txBody>
          <a:bodyPr>
            <a:normAutofit fontScale="90000"/>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839.jpg"/>
          <p:cNvPicPr>
            <a:picLocks noGrp="1" noChangeAspect="1"/>
          </p:cNvPicPr>
          <p:nvPr>
            <p:ph sz="quarter" idx="1"/>
          </p:nvPr>
        </p:nvPicPr>
        <p:blipFill>
          <a:blip r:embed="rId2"/>
          <a:stretch>
            <a:fillRect/>
          </a:stretch>
        </p:blipFill>
        <p:spPr>
          <a:xfrm>
            <a:off x="228600" y="914400"/>
            <a:ext cx="3886200" cy="5029200"/>
          </a:xfrm>
        </p:spPr>
      </p:pic>
      <p:sp>
        <p:nvSpPr>
          <p:cNvPr id="3" name="Text Placeholder 2"/>
          <p:cNvSpPr>
            <a:spLocks noGrp="1"/>
          </p:cNvSpPr>
          <p:nvPr>
            <p:ph type="body" idx="2"/>
          </p:nvPr>
        </p:nvSpPr>
        <p:spPr>
          <a:xfrm>
            <a:off x="4343400" y="1143000"/>
            <a:ext cx="4495800" cy="5715000"/>
          </a:xfrm>
        </p:spPr>
        <p:txBody>
          <a:bodyPr>
            <a:noAutofit/>
          </a:bodyPr>
          <a:lstStyle/>
          <a:p>
            <a:pPr>
              <a:buFont typeface="Arial" pitchFamily="34" charset="0"/>
              <a:buChar char="•"/>
            </a:pPr>
            <a:r>
              <a:rPr lang="en-US" sz="2000" dirty="0" smtClean="0">
                <a:solidFill>
                  <a:schemeClr val="tx2">
                    <a:lumMod val="10000"/>
                  </a:schemeClr>
                </a:solidFill>
              </a:rPr>
              <a:t>Together with the United Kingdom and the Republic of China, the United States called for a surrender of Japan in the Potsdam Declaration on 26 July 1945, threatening Japan with "prompt and utter destruction". </a:t>
            </a:r>
          </a:p>
          <a:p>
            <a:pPr>
              <a:buFont typeface="Arial" pitchFamily="34" charset="0"/>
              <a:buChar char="•"/>
            </a:pPr>
            <a:r>
              <a:rPr lang="en-US" sz="2000" dirty="0" smtClean="0">
                <a:solidFill>
                  <a:schemeClr val="tx2">
                    <a:lumMod val="10000"/>
                  </a:schemeClr>
                </a:solidFill>
              </a:rPr>
              <a:t>The Japanese government ignored this ultimatum. American airmen dropped Little Boy on the city of Hiroshima on 6 August 1945, followed by Fat Man over Nagasaki on 9 August.</a:t>
            </a:r>
            <a:endParaRPr lang="en-US" sz="2000" dirty="0">
              <a:solidFill>
                <a:schemeClr val="tx2">
                  <a:lumMod val="10000"/>
                </a:schemeClr>
              </a:solidFill>
            </a:endParaRPr>
          </a:p>
        </p:txBody>
      </p:sp>
      <p:sp>
        <p:nvSpPr>
          <p:cNvPr id="4" name="Title 3"/>
          <p:cNvSpPr>
            <a:spLocks noGrp="1"/>
          </p:cNvSpPr>
          <p:nvPr>
            <p:ph type="title"/>
          </p:nvPr>
        </p:nvSpPr>
        <p:spPr>
          <a:xfrm>
            <a:off x="4419600" y="228600"/>
            <a:ext cx="4343400" cy="838200"/>
          </a:xfrm>
        </p:spPr>
        <p:txBody>
          <a:bodyPr>
            <a:normAutofit/>
          </a:bodyPr>
          <a:lstStyle/>
          <a:p>
            <a:pPr algn="ctr"/>
            <a:r>
              <a:rPr sz="2800" u="sng" smtClean="0">
                <a:solidFill>
                  <a:schemeClr val="bg1"/>
                </a:solidFill>
              </a:rPr>
              <a:t>CAUSE:</a:t>
            </a:r>
            <a:endParaRPr lang="en-US" sz="2800" u="sng"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58" presetClass="entr" presetSubtype="0" accel="10000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8" presetClass="entr" presetSubtype="0" accel="10000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strVal val="#ppt_w*2.5"/>
                                          </p:val>
                                        </p:tav>
                                        <p:tav tm="100000">
                                          <p:val>
                                            <p:strVal val="#ppt_w"/>
                                          </p:val>
                                        </p:tav>
                                      </p:tavLst>
                                    </p:anim>
                                    <p:anim calcmode="lin" valueType="num">
                                      <p:cBhvr>
                                        <p:cTn id="25" dur="500" fill="hold"/>
                                        <p:tgtEl>
                                          <p:spTgt spid="6"/>
                                        </p:tgtEl>
                                        <p:attrNameLst>
                                          <p:attrName>ppt_h</p:attrName>
                                        </p:attrNameLst>
                                      </p:cBhvr>
                                      <p:tavLst>
                                        <p:tav tm="0">
                                          <p:val>
                                            <p:strVal val="#ppt_h*0.01"/>
                                          </p:val>
                                        </p:tav>
                                        <p:tav tm="100000">
                                          <p:val>
                                            <p:strVal val="#ppt_h"/>
                                          </p:val>
                                        </p:tav>
                                      </p:tavLst>
                                    </p:anim>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h+1"/>
                                          </p:val>
                                        </p:tav>
                                        <p:tav tm="100000">
                                          <p:val>
                                            <p:strVal val="#ppt_y"/>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8" presetClass="entr" presetSubtype="0" accel="10000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p:cTn id="33"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34"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3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3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rticle-new-ehow-images-a08-1k-vd-reasons-bombed-hiroshima-nagasaki-800x800.jpg"/>
          <p:cNvPicPr>
            <a:picLocks noGrp="1" noChangeAspect="1"/>
          </p:cNvPicPr>
          <p:nvPr>
            <p:ph sz="quarter" idx="1"/>
          </p:nvPr>
        </p:nvPicPr>
        <p:blipFill>
          <a:blip r:embed="rId2"/>
          <a:stretch>
            <a:fillRect/>
          </a:stretch>
        </p:blipFill>
        <p:spPr>
          <a:xfrm>
            <a:off x="228600" y="762000"/>
            <a:ext cx="3048000" cy="4419600"/>
          </a:xfrm>
        </p:spPr>
      </p:pic>
      <p:sp>
        <p:nvSpPr>
          <p:cNvPr id="3" name="Text Placeholder 2"/>
          <p:cNvSpPr>
            <a:spLocks noGrp="1"/>
          </p:cNvSpPr>
          <p:nvPr>
            <p:ph type="body" idx="2"/>
          </p:nvPr>
        </p:nvSpPr>
        <p:spPr>
          <a:xfrm>
            <a:off x="4495800" y="1143000"/>
            <a:ext cx="4270248" cy="5257800"/>
          </a:xfrm>
        </p:spPr>
        <p:txBody>
          <a:bodyPr>
            <a:normAutofit fontScale="92500" lnSpcReduction="20000"/>
          </a:bodyPr>
          <a:lstStyle/>
          <a:p>
            <a:pPr>
              <a:buFont typeface="Arial" pitchFamily="34" charset="0"/>
              <a:buChar char="•"/>
            </a:pPr>
            <a:r>
              <a:rPr lang="en-US" sz="2200" dirty="0" smtClean="0">
                <a:solidFill>
                  <a:schemeClr val="tx2">
                    <a:lumMod val="10000"/>
                  </a:schemeClr>
                </a:solidFill>
              </a:rPr>
              <a:t>Within the first two to four months of the bombings, the acute effects killed 90,000–166,000 people in Hiroshima and 60,000–80,000 in Nagasaki, with roughly half of the deaths in each city occurring on the first day</a:t>
            </a:r>
          </a:p>
          <a:p>
            <a:pPr>
              <a:buFont typeface="Arial" pitchFamily="34" charset="0"/>
              <a:buChar char="•"/>
            </a:pPr>
            <a:r>
              <a:rPr lang="en-US" sz="2200" dirty="0" smtClean="0">
                <a:solidFill>
                  <a:schemeClr val="tx2">
                    <a:lumMod val="10000"/>
                  </a:schemeClr>
                </a:solidFill>
              </a:rPr>
              <a:t>60% died from flash or flame burns, 30% from falling debris and 10% from other causes.</a:t>
            </a:r>
          </a:p>
          <a:p>
            <a:pPr>
              <a:buFont typeface="Arial" pitchFamily="34" charset="0"/>
              <a:buChar char="•"/>
            </a:pPr>
            <a:r>
              <a:rPr lang="en-US" sz="2200" dirty="0" smtClean="0">
                <a:solidFill>
                  <a:schemeClr val="tx2">
                    <a:lumMod val="10000"/>
                  </a:schemeClr>
                </a:solidFill>
              </a:rPr>
              <a:t>Estimation by US-15–20% died from radiation sickness, 20–30% from burns, and 50–60% from other injuries, compounded by illness</a:t>
            </a:r>
            <a:r>
              <a:rPr lang="en-US" dirty="0" smtClean="0">
                <a:solidFill>
                  <a:schemeClr val="tx2">
                    <a:lumMod val="10000"/>
                  </a:schemeClr>
                </a:solidFill>
              </a:rPr>
              <a:t>.  </a:t>
            </a:r>
            <a:endParaRPr lang="en-US" dirty="0">
              <a:solidFill>
                <a:schemeClr val="tx2">
                  <a:lumMod val="10000"/>
                </a:schemeClr>
              </a:solidFill>
            </a:endParaRPr>
          </a:p>
        </p:txBody>
      </p:sp>
      <p:sp>
        <p:nvSpPr>
          <p:cNvPr id="4" name="Title 3"/>
          <p:cNvSpPr>
            <a:spLocks noGrp="1"/>
          </p:cNvSpPr>
          <p:nvPr>
            <p:ph type="title"/>
          </p:nvPr>
        </p:nvSpPr>
        <p:spPr>
          <a:xfrm>
            <a:off x="4114800" y="381000"/>
            <a:ext cx="4343400" cy="533400"/>
          </a:xfrm>
        </p:spPr>
        <p:txBody>
          <a:bodyPr>
            <a:noAutofit/>
          </a:bodyPr>
          <a:lstStyle/>
          <a:p>
            <a:pPr algn="ctr"/>
            <a:r>
              <a:rPr sz="2800" u="sng" smtClean="0">
                <a:solidFill>
                  <a:schemeClr val="bg1"/>
                </a:solidFill>
              </a:rPr>
              <a:t>EFFECTS:</a:t>
            </a:r>
            <a:endParaRPr lang="en-US" sz="2800" u="sng"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4" presetClass="entr" presetSubtype="0" accel="10000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19"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0"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21"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strVal val="#ppt_w*0.05"/>
                                          </p:val>
                                        </p:tav>
                                        <p:tav tm="100000">
                                          <p:val>
                                            <p:strVal val="#ppt_w"/>
                                          </p:val>
                                        </p:tav>
                                      </p:tavLst>
                                    </p:anim>
                                    <p:anim calcmode="lin" valueType="num">
                                      <p:cBhvr>
                                        <p:cTn id="28" dur="500" fill="hold"/>
                                        <p:tgtEl>
                                          <p:spTgt spid="5"/>
                                        </p:tgtEl>
                                        <p:attrNameLst>
                                          <p:attrName>ppt_h</p:attrName>
                                        </p:attrNameLst>
                                      </p:cBhvr>
                                      <p:tavLst>
                                        <p:tav tm="0">
                                          <p:val>
                                            <p:strVal val="#ppt_h"/>
                                          </p:val>
                                        </p:tav>
                                        <p:tav tm="100000">
                                          <p:val>
                                            <p:strVal val="#ppt_h"/>
                                          </p:val>
                                        </p:tav>
                                      </p:tavLst>
                                    </p:anim>
                                    <p:anim calcmode="lin" valueType="num">
                                      <p:cBhvr>
                                        <p:cTn id="29" dur="500" fill="hold"/>
                                        <p:tgtEl>
                                          <p:spTgt spid="5"/>
                                        </p:tgtEl>
                                        <p:attrNameLst>
                                          <p:attrName>ppt_x</p:attrName>
                                        </p:attrNameLst>
                                      </p:cBhvr>
                                      <p:tavLst>
                                        <p:tav tm="0">
                                          <p:val>
                                            <p:strVal val="#ppt_x-.2"/>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54" presetClass="entr" presetSubtype="0" accel="100000"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 calcmode="lin" valueType="num">
                                      <p:cBhvr>
                                        <p:cTn id="3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 calcmode="lin" valueType="num">
                                      <p:cBhvr>
                                        <p:cTn id="45"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46"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48"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4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 (1).jpg"/>
          <p:cNvPicPr>
            <a:picLocks noGrp="1" noChangeAspect="1"/>
          </p:cNvPicPr>
          <p:nvPr>
            <p:ph sz="quarter" idx="1"/>
          </p:nvPr>
        </p:nvPicPr>
        <p:blipFill>
          <a:blip r:embed="rId2"/>
          <a:stretch>
            <a:fillRect/>
          </a:stretch>
        </p:blipFill>
        <p:spPr>
          <a:xfrm>
            <a:off x="457200" y="1219200"/>
            <a:ext cx="3448050" cy="4571999"/>
          </a:xfrm>
        </p:spPr>
      </p:pic>
      <p:sp>
        <p:nvSpPr>
          <p:cNvPr id="3" name="Text Placeholder 2"/>
          <p:cNvSpPr>
            <a:spLocks noGrp="1"/>
          </p:cNvSpPr>
          <p:nvPr>
            <p:ph type="body" idx="2"/>
          </p:nvPr>
        </p:nvSpPr>
        <p:spPr>
          <a:xfrm>
            <a:off x="5029200" y="914400"/>
            <a:ext cx="3736848" cy="5943600"/>
          </a:xfrm>
        </p:spPr>
        <p:txBody>
          <a:bodyPr>
            <a:noAutofit/>
          </a:bodyPr>
          <a:lstStyle/>
          <a:p>
            <a:r>
              <a:rPr lang="en-US" sz="1700" dirty="0" smtClean="0">
                <a:solidFill>
                  <a:schemeClr val="bg1"/>
                </a:solidFill>
              </a:rPr>
              <a:t>Large numbers died from the effect of burns, radiation sickness, and other injuries, compounded by illness. </a:t>
            </a:r>
          </a:p>
          <a:p>
            <a:r>
              <a:rPr lang="en-US" sz="1700" dirty="0" smtClean="0">
                <a:solidFill>
                  <a:schemeClr val="bg1"/>
                </a:solidFill>
              </a:rPr>
              <a:t> Following the explosions, the materials irradiated by neutrons from the bomb, were carried high into the atmosphere resulting into “black rain”.</a:t>
            </a:r>
          </a:p>
          <a:p>
            <a:r>
              <a:rPr lang="en-US" sz="1700" dirty="0" smtClean="0">
                <a:solidFill>
                  <a:schemeClr val="bg1"/>
                </a:solidFill>
              </a:rPr>
              <a:t>This “black rain” reached ground level as sticky, dark, dangerously radioactive water. It not only stained skin, clothing, and buildings, but also was ingested by breathing and by consumption of contaminated food or water, causing radiation poisoning.</a:t>
            </a:r>
            <a:endParaRPr lang="en-US" sz="1700" dirty="0">
              <a:solidFill>
                <a:schemeClr val="bg1"/>
              </a:solidFill>
            </a:endParaRPr>
          </a:p>
        </p:txBody>
      </p:sp>
      <p:sp>
        <p:nvSpPr>
          <p:cNvPr id="4" name="Title 3"/>
          <p:cNvSpPr>
            <a:spLocks noGrp="1"/>
          </p:cNvSpPr>
          <p:nvPr>
            <p:ph type="title"/>
          </p:nvPr>
        </p:nvSpPr>
        <p:spPr>
          <a:xfrm>
            <a:off x="6781800" y="457200"/>
            <a:ext cx="1981200" cy="152400"/>
          </a:xfrm>
        </p:spPr>
        <p:txBody>
          <a:bodyPr>
            <a:normAutofit fontScale="90000"/>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strVal val="#ppt_w*0.05"/>
                                          </p:val>
                                        </p:tav>
                                        <p:tav tm="100000">
                                          <p:val>
                                            <p:strVal val="#ppt_w"/>
                                          </p:val>
                                        </p:tav>
                                      </p:tavLst>
                                    </p:anim>
                                    <p:anim calcmode="lin" valueType="num">
                                      <p:cBhvr>
                                        <p:cTn id="22" dur="500" fill="hold"/>
                                        <p:tgtEl>
                                          <p:spTgt spid="5"/>
                                        </p:tgtEl>
                                        <p:attrNameLst>
                                          <p:attrName>ppt_h</p:attrName>
                                        </p:attrNameLst>
                                      </p:cBhvr>
                                      <p:tavLst>
                                        <p:tav tm="0">
                                          <p:val>
                                            <p:strVal val="#ppt_h"/>
                                          </p:val>
                                        </p:tav>
                                        <p:tav tm="100000">
                                          <p:val>
                                            <p:strVal val="#ppt_h"/>
                                          </p:val>
                                        </p:tav>
                                      </p:tavLst>
                                    </p:anim>
                                    <p:anim calcmode="lin" valueType="num">
                                      <p:cBhvr>
                                        <p:cTn id="23" dur="500" fill="hold"/>
                                        <p:tgtEl>
                                          <p:spTgt spid="5"/>
                                        </p:tgtEl>
                                        <p:attrNameLst>
                                          <p:attrName>ppt_x</p:attrName>
                                        </p:attrNameLst>
                                      </p:cBhvr>
                                      <p:tavLst>
                                        <p:tav tm="0">
                                          <p:val>
                                            <p:strVal val="#ppt_x-.2"/>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2"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33"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C02.jpg"/>
          <p:cNvPicPr>
            <a:picLocks noGrp="1" noChangeAspect="1"/>
          </p:cNvPicPr>
          <p:nvPr>
            <p:ph sz="quarter" idx="1"/>
          </p:nvPr>
        </p:nvPicPr>
        <p:blipFill>
          <a:blip r:embed="rId2"/>
          <a:stretch>
            <a:fillRect/>
          </a:stretch>
        </p:blipFill>
        <p:spPr>
          <a:xfrm>
            <a:off x="457200" y="457200"/>
            <a:ext cx="3352800" cy="5562600"/>
          </a:xfrm>
        </p:spPr>
      </p:pic>
      <p:sp>
        <p:nvSpPr>
          <p:cNvPr id="3" name="Text Placeholder 2"/>
          <p:cNvSpPr>
            <a:spLocks noGrp="1"/>
          </p:cNvSpPr>
          <p:nvPr>
            <p:ph type="body" idx="2"/>
          </p:nvPr>
        </p:nvSpPr>
        <p:spPr>
          <a:xfrm>
            <a:off x="4191000" y="1143000"/>
            <a:ext cx="4575048" cy="5715000"/>
          </a:xfrm>
        </p:spPr>
        <p:txBody>
          <a:bodyPr>
            <a:normAutofit/>
          </a:bodyPr>
          <a:lstStyle/>
          <a:p>
            <a:r>
              <a:rPr lang="en-US" sz="2000" dirty="0" smtClean="0">
                <a:solidFill>
                  <a:schemeClr val="bg1"/>
                </a:solidFill>
              </a:rPr>
              <a:t>Around 1,900 cancer deaths can be attributed to the after-effects of the bombs.</a:t>
            </a:r>
          </a:p>
          <a:p>
            <a:r>
              <a:rPr lang="en-US" sz="2000" dirty="0" smtClean="0">
                <a:solidFill>
                  <a:schemeClr val="bg1"/>
                </a:solidFill>
              </a:rPr>
              <a:t> 46% of leukemia deaths and 11% of solid cancer deaths among the bomb survivors  were due to radiation from the bombs.</a:t>
            </a:r>
          </a:p>
          <a:p>
            <a:r>
              <a:rPr lang="en-US" sz="2000" dirty="0" smtClean="0">
                <a:solidFill>
                  <a:schemeClr val="bg1"/>
                </a:solidFill>
              </a:rPr>
              <a:t> There are very few people who still suffer from the effects of the radiation from the bombs. They have grown from being completely flattened, to having almost 1 million people living in each city today</a:t>
            </a:r>
            <a:r>
              <a:rPr lang="en-US" dirty="0" smtClean="0">
                <a:solidFill>
                  <a:schemeClr val="bg1"/>
                </a:solidFill>
              </a:rPr>
              <a:t>.</a:t>
            </a:r>
            <a:endParaRPr lang="en-US" dirty="0">
              <a:solidFill>
                <a:schemeClr val="bg1"/>
              </a:solidFill>
            </a:endParaRPr>
          </a:p>
        </p:txBody>
      </p:sp>
      <p:sp>
        <p:nvSpPr>
          <p:cNvPr id="4" name="Title 3"/>
          <p:cNvSpPr>
            <a:spLocks noGrp="1"/>
          </p:cNvSpPr>
          <p:nvPr>
            <p:ph type="title"/>
          </p:nvPr>
        </p:nvSpPr>
        <p:spPr>
          <a:xfrm>
            <a:off x="3886200" y="228600"/>
            <a:ext cx="4876800" cy="838200"/>
          </a:xfrm>
        </p:spPr>
        <p:txBody>
          <a:bodyPr>
            <a:normAutofit/>
          </a:bodyPr>
          <a:lstStyle/>
          <a:p>
            <a:pPr algn="ctr"/>
            <a:r>
              <a:rPr sz="2800" u="sng" smtClean="0">
                <a:solidFill>
                  <a:schemeClr val="bg1"/>
                </a:solidFill>
              </a:rPr>
              <a:t>EFFECTS TILL  DATE:</a:t>
            </a:r>
            <a:endParaRPr lang="en-US" sz="2800" u="sng"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8" presetClass="entr" presetSubtype="0" accel="5000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7"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9" dur="10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8" presetClass="entr" presetSubtype="0" accel="50000"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7" dur="10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8" presetClass="entr" presetSubtype="0" accel="5000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3"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44" dur="1000" fill="hold"/>
                                        <p:tgtEl>
                                          <p:spTgt spid="5"/>
                                        </p:tgtEl>
                                        <p:attrNameLst>
                                          <p:attrName>ppt_y</p:attrName>
                                        </p:attrNameLst>
                                      </p:cBhvr>
                                      <p:tavLst>
                                        <p:tav tm="0">
                                          <p:val>
                                            <p:strVal val="#ppt_y"/>
                                          </p:val>
                                        </p:tav>
                                        <p:tav tm="100000">
                                          <p:val>
                                            <p:strVal val="#ppt_y"/>
                                          </p:val>
                                        </p:tav>
                                      </p:tavLst>
                                    </p:anim>
                                    <p:animEffect transition="in" filter="fade">
                                      <p:cBhvr>
                                        <p:cTn id="4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1295400"/>
            <a:ext cx="8305800" cy="5105400"/>
          </a:xfrm>
        </p:spPr>
        <p:txBody>
          <a:bodyPr/>
          <a:lstStyle/>
          <a:p>
            <a:pPr algn="l">
              <a:buFont typeface="Arial" pitchFamily="34" charset="0"/>
              <a:buChar char="•"/>
            </a:pPr>
            <a:r>
              <a:rPr lang="en-US" dirty="0" smtClean="0">
                <a:solidFill>
                  <a:schemeClr val="bg1"/>
                </a:solidFill>
              </a:rPr>
              <a:t>Japan had no means to reconstruct the country so US took 15 years to reconstruct it.</a:t>
            </a:r>
          </a:p>
          <a:p>
            <a:pPr algn="l"/>
            <a:endParaRPr lang="en-US" dirty="0" smtClean="0">
              <a:solidFill>
                <a:schemeClr val="bg1"/>
              </a:solidFill>
            </a:endParaRPr>
          </a:p>
          <a:p>
            <a:pPr algn="l">
              <a:buFont typeface="Arial" pitchFamily="34" charset="0"/>
              <a:buChar char="•"/>
            </a:pPr>
            <a:r>
              <a:rPr lang="en-US" dirty="0" smtClean="0">
                <a:solidFill>
                  <a:schemeClr val="bg1"/>
                </a:solidFill>
              </a:rPr>
              <a:t> The national government in November 1945 adopted a “war disaster reconstruction plan” for rebuilding 119 war-devastated cities, including Hiroshima and Nagasaki.</a:t>
            </a:r>
            <a:endParaRPr lang="en-US" dirty="0">
              <a:solidFill>
                <a:schemeClr val="bg1"/>
              </a:solidFill>
            </a:endParaRPr>
          </a:p>
        </p:txBody>
      </p:sp>
      <p:sp>
        <p:nvSpPr>
          <p:cNvPr id="3" name="Title 2"/>
          <p:cNvSpPr>
            <a:spLocks noGrp="1"/>
          </p:cNvSpPr>
          <p:nvPr>
            <p:ph type="ctrTitle"/>
          </p:nvPr>
        </p:nvSpPr>
        <p:spPr>
          <a:xfrm>
            <a:off x="457200" y="152400"/>
            <a:ext cx="8305800" cy="990600"/>
          </a:xfrm>
        </p:spPr>
        <p:txBody>
          <a:bodyPr/>
          <a:lstStyle/>
          <a:p>
            <a:r>
              <a:rPr sz="4000" b="1" u="sng" smtClean="0">
                <a:solidFill>
                  <a:schemeClr val="bg1"/>
                </a:solidFill>
              </a:rPr>
              <a:t>GOVERNMENT  MEASURES</a:t>
            </a:r>
            <a:endParaRPr lang="en-US" sz="4000" b="1" u="sng"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p:cTn id="18" dur="1000" fill="hold"/>
                                        <p:tgtEl>
                                          <p:spTgt spid="2">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2">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2">
                                            <p:txEl>
                                              <p:pRg st="0" end="0"/>
                                            </p:txEl>
                                          </p:spTgt>
                                        </p:tgtEl>
                                        <p:attrNameLst>
                                          <p:attrName>ppt_y</p:attrName>
                                        </p:attrNameLst>
                                      </p:cBhvr>
                                      <p:tavLst>
                                        <p:tav tm="0">
                                          <p:val>
                                            <p:strVal val="#ppt_y"/>
                                          </p:val>
                                        </p:tav>
                                        <p:tav tm="100000">
                                          <p:val>
                                            <p:strVal val="#ppt_y"/>
                                          </p:val>
                                        </p:tav>
                                      </p:tavLst>
                                    </p:anim>
                                    <p:animEffect transition="in" filter="fade">
                                      <p:cBhvr>
                                        <p:cTn id="21" dur="1000"/>
                                        <p:tgtEl>
                                          <p:spTgt spid="2">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8" presetClass="entr" presetSubtype="0" accel="5000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p:cTn id="26" dur="1000" fill="hold"/>
                                        <p:tgtEl>
                                          <p:spTgt spid="2">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7" dur="1000" fill="hold"/>
                                        <p:tgtEl>
                                          <p:spTgt spid="2">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
                                          </p:val>
                                        </p:tav>
                                        <p:tav tm="100000">
                                          <p:val>
                                            <p:strVal val="#ppt_y"/>
                                          </p:val>
                                        </p:tav>
                                      </p:tavLst>
                                    </p:anim>
                                    <p:animEffect transition="in" filter="fade">
                                      <p:cBhvr>
                                        <p:cTn id="29"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sz="4400" smtClean="0">
                <a:solidFill>
                  <a:schemeClr val="tx2">
                    <a:lumMod val="10000"/>
                  </a:schemeClr>
                </a:solidFill>
              </a:rPr>
              <a:t>DEEPWATER OIL SPILL-MEXICO</a:t>
            </a:r>
            <a:endParaRPr lang="en-US" sz="4400" dirty="0">
              <a:solidFill>
                <a:schemeClr val="tx2">
                  <a:lumMod val="10000"/>
                </a:schemeClr>
              </a:solidFill>
            </a:endParaRPr>
          </a:p>
        </p:txBody>
      </p:sp>
      <p:pic>
        <p:nvPicPr>
          <p:cNvPr id="6" name="Content Placeholder 5" descr="620_300_oilspill_seabird.jpg"/>
          <p:cNvPicPr>
            <a:picLocks noGrp="1" noChangeAspect="1"/>
          </p:cNvPicPr>
          <p:nvPr>
            <p:ph idx="1"/>
          </p:nvPr>
        </p:nvPicPr>
        <p:blipFill>
          <a:blip r:embed="rId2"/>
          <a:stretch>
            <a:fillRect/>
          </a:stretch>
        </p:blipFill>
        <p:spPr>
          <a:xfrm>
            <a:off x="762000" y="1524000"/>
            <a:ext cx="7010400" cy="4876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ages (1).jpg"/>
          <p:cNvPicPr>
            <a:picLocks noGrp="1" noChangeAspect="1"/>
          </p:cNvPicPr>
          <p:nvPr>
            <p:ph sz="quarter" idx="1"/>
          </p:nvPr>
        </p:nvPicPr>
        <p:blipFill>
          <a:blip r:embed="rId2"/>
          <a:stretch>
            <a:fillRect/>
          </a:stretch>
        </p:blipFill>
        <p:spPr>
          <a:xfrm>
            <a:off x="304800" y="990600"/>
            <a:ext cx="3886200" cy="5486400"/>
          </a:xfrm>
        </p:spPr>
      </p:pic>
      <p:sp>
        <p:nvSpPr>
          <p:cNvPr id="3" name="Text Placeholder 2"/>
          <p:cNvSpPr>
            <a:spLocks noGrp="1"/>
          </p:cNvSpPr>
          <p:nvPr>
            <p:ph type="body" idx="2"/>
          </p:nvPr>
        </p:nvSpPr>
        <p:spPr>
          <a:xfrm>
            <a:off x="4800600" y="1143000"/>
            <a:ext cx="3965448" cy="5486400"/>
          </a:xfrm>
        </p:spPr>
        <p:txBody>
          <a:bodyPr>
            <a:normAutofit/>
          </a:bodyPr>
          <a:lstStyle/>
          <a:p>
            <a:pPr>
              <a:buFont typeface="Wingdings" pitchFamily="2" charset="2"/>
              <a:buChar char="§"/>
            </a:pPr>
            <a:r>
              <a:rPr lang="en-US" sz="2000" dirty="0" smtClean="0">
                <a:solidFill>
                  <a:schemeClr val="tx2">
                    <a:lumMod val="10000"/>
                  </a:schemeClr>
                </a:solidFill>
              </a:rPr>
              <a:t>The </a:t>
            </a:r>
            <a:r>
              <a:rPr lang="en-US" sz="2000" b="1" i="1" dirty="0" smtClean="0">
                <a:solidFill>
                  <a:schemeClr val="tx2">
                    <a:lumMod val="10000"/>
                  </a:schemeClr>
                </a:solidFill>
              </a:rPr>
              <a:t>Deepwater Horizon</a:t>
            </a:r>
            <a:r>
              <a:rPr lang="en-US" sz="2000" b="1" dirty="0" smtClean="0">
                <a:solidFill>
                  <a:schemeClr val="tx2">
                    <a:lumMod val="10000"/>
                  </a:schemeClr>
                </a:solidFill>
              </a:rPr>
              <a:t> oil spill</a:t>
            </a:r>
            <a:r>
              <a:rPr lang="en-US" sz="2000" dirty="0" smtClean="0">
                <a:solidFill>
                  <a:schemeClr val="tx2">
                    <a:lumMod val="10000"/>
                  </a:schemeClr>
                </a:solidFill>
              </a:rPr>
              <a:t> (also referred to as the </a:t>
            </a:r>
            <a:r>
              <a:rPr lang="en-US" sz="2000" b="1" dirty="0" smtClean="0">
                <a:solidFill>
                  <a:schemeClr val="tx2">
                    <a:lumMod val="10000"/>
                  </a:schemeClr>
                </a:solidFill>
              </a:rPr>
              <a:t>BP oil spill</a:t>
            </a:r>
            <a:r>
              <a:rPr lang="en-US" sz="2000" dirty="0" smtClean="0">
                <a:solidFill>
                  <a:schemeClr val="tx2">
                    <a:lumMod val="10000"/>
                  </a:schemeClr>
                </a:solidFill>
              </a:rPr>
              <a:t>, the </a:t>
            </a:r>
            <a:r>
              <a:rPr lang="en-US" sz="2000" b="1" dirty="0" smtClean="0">
                <a:solidFill>
                  <a:schemeClr val="tx2">
                    <a:lumMod val="10000"/>
                  </a:schemeClr>
                </a:solidFill>
              </a:rPr>
              <a:t>BP oil disaster</a:t>
            </a:r>
            <a:r>
              <a:rPr lang="en-US" sz="2000" dirty="0" smtClean="0">
                <a:solidFill>
                  <a:schemeClr val="tx2">
                    <a:lumMod val="10000"/>
                  </a:schemeClr>
                </a:solidFill>
              </a:rPr>
              <a:t>, the </a:t>
            </a:r>
            <a:r>
              <a:rPr lang="en-US" sz="2000" b="1" dirty="0" smtClean="0">
                <a:solidFill>
                  <a:schemeClr val="tx2">
                    <a:lumMod val="10000"/>
                  </a:schemeClr>
                </a:solidFill>
              </a:rPr>
              <a:t>Gulf of Mexico oil spill</a:t>
            </a:r>
            <a:r>
              <a:rPr lang="en-US" sz="2000" dirty="0" smtClean="0">
                <a:solidFill>
                  <a:schemeClr val="tx2">
                    <a:lumMod val="10000"/>
                  </a:schemeClr>
                </a:solidFill>
              </a:rPr>
              <a:t>, and the </a:t>
            </a:r>
            <a:r>
              <a:rPr lang="en-US" sz="2000" b="1" dirty="0" smtClean="0">
                <a:solidFill>
                  <a:schemeClr val="tx2">
                    <a:lumMod val="10000"/>
                  </a:schemeClr>
                </a:solidFill>
              </a:rPr>
              <a:t>Macondo blowout</a:t>
            </a:r>
            <a:r>
              <a:rPr lang="en-US" sz="2000" dirty="0" smtClean="0">
                <a:solidFill>
                  <a:schemeClr val="tx2">
                    <a:lumMod val="10000"/>
                  </a:schemeClr>
                </a:solidFill>
              </a:rPr>
              <a:t>) was an oil spill in the Gulf of Mexico.</a:t>
            </a:r>
          </a:p>
          <a:p>
            <a:pPr>
              <a:buFont typeface="Wingdings" pitchFamily="2" charset="2"/>
              <a:buChar char="§"/>
            </a:pPr>
            <a:r>
              <a:rPr lang="en-US" sz="2000" dirty="0" smtClean="0">
                <a:solidFill>
                  <a:schemeClr val="tx2">
                    <a:lumMod val="10000"/>
                  </a:schemeClr>
                </a:solidFill>
              </a:rPr>
              <a:t>It is considered the largest accidental marine oil spill in the history of the petroleum industry.</a:t>
            </a:r>
          </a:p>
          <a:p>
            <a:pPr>
              <a:buFont typeface="Wingdings" pitchFamily="2" charset="2"/>
              <a:buChar char="§"/>
            </a:pPr>
            <a:r>
              <a:rPr lang="en-US" sz="2000" dirty="0" smtClean="0">
                <a:solidFill>
                  <a:schemeClr val="tx2">
                    <a:lumMod val="10000"/>
                  </a:schemeClr>
                </a:solidFill>
              </a:rPr>
              <a:t>Estimated to be between 8% and 31% larger in volume than the earlier. </a:t>
            </a:r>
            <a:endParaRPr lang="en-US" sz="2000" dirty="0">
              <a:solidFill>
                <a:schemeClr val="tx2">
                  <a:lumMod val="10000"/>
                </a:schemeClr>
              </a:solidFill>
            </a:endParaRPr>
          </a:p>
        </p:txBody>
      </p:sp>
      <p:sp>
        <p:nvSpPr>
          <p:cNvPr id="4" name="Title 3"/>
          <p:cNvSpPr>
            <a:spLocks noGrp="1"/>
          </p:cNvSpPr>
          <p:nvPr>
            <p:ph type="title"/>
          </p:nvPr>
        </p:nvSpPr>
        <p:spPr>
          <a:xfrm>
            <a:off x="6781800" y="457200"/>
            <a:ext cx="1981200" cy="685800"/>
          </a:xfrm>
        </p:spPr>
        <p:txBody>
          <a:bodyPr/>
          <a:lstStyle/>
          <a:p>
            <a:endParaRPr lang="en-US"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nodeType="clickEffect">
                                  <p:stCondLst>
                                    <p:cond delay="0"/>
                                  </p:stCondLst>
                                  <p:iterate type="lt">
                                    <p:tmPct val="10000"/>
                                  </p:iterate>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nodeType="clickEffect">
                                  <p:stCondLst>
                                    <p:cond delay="0"/>
                                  </p:stCondLst>
                                  <p:iterate type="lt">
                                    <p:tmPct val="10000"/>
                                  </p:iterate>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3"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p-oil-spill-gulf-of-mexico-governor-jindal-louisiana-c1ef43ff0f158c8f_large.jpg"/>
          <p:cNvPicPr>
            <a:picLocks noGrp="1" noChangeAspect="1"/>
          </p:cNvPicPr>
          <p:nvPr>
            <p:ph sz="quarter" idx="1"/>
          </p:nvPr>
        </p:nvPicPr>
        <p:blipFill>
          <a:blip r:embed="rId2"/>
          <a:stretch>
            <a:fillRect/>
          </a:stretch>
        </p:blipFill>
        <p:spPr>
          <a:xfrm>
            <a:off x="457200" y="914400"/>
            <a:ext cx="4038600" cy="5638800"/>
          </a:xfrm>
        </p:spPr>
      </p:pic>
      <p:sp>
        <p:nvSpPr>
          <p:cNvPr id="3" name="Text Placeholder 2"/>
          <p:cNvSpPr>
            <a:spLocks noGrp="1"/>
          </p:cNvSpPr>
          <p:nvPr>
            <p:ph type="body" idx="2"/>
          </p:nvPr>
        </p:nvSpPr>
        <p:spPr>
          <a:xfrm>
            <a:off x="4800600" y="1219200"/>
            <a:ext cx="3965448" cy="5334000"/>
          </a:xfrm>
        </p:spPr>
        <p:txBody>
          <a:bodyPr>
            <a:normAutofit/>
          </a:bodyPr>
          <a:lstStyle/>
          <a:p>
            <a:pPr>
              <a:buFont typeface="Wingdings" pitchFamily="2" charset="2"/>
              <a:buChar char="§"/>
            </a:pPr>
            <a:r>
              <a:rPr lang="en-US" sz="2000" dirty="0" smtClean="0">
                <a:solidFill>
                  <a:schemeClr val="bg1">
                    <a:lumMod val="95000"/>
                    <a:lumOff val="5000"/>
                  </a:schemeClr>
                </a:solidFill>
              </a:rPr>
              <a:t>On 20 April 2010, high-pressure methane gas from the well expanded into the drilling riser and rose into the drilling rig, where it ignited and exploded, engulfing the platform.</a:t>
            </a:r>
          </a:p>
          <a:p>
            <a:pPr>
              <a:buFont typeface="Wingdings" pitchFamily="2" charset="2"/>
              <a:buChar char="§"/>
            </a:pPr>
            <a:r>
              <a:rPr lang="en-US" sz="2000" dirty="0" smtClean="0">
                <a:solidFill>
                  <a:schemeClr val="bg1">
                    <a:lumMod val="95000"/>
                    <a:lumOff val="5000"/>
                  </a:schemeClr>
                </a:solidFill>
              </a:rPr>
              <a:t>At high pressures, some of the natural gas separated from the oil within the hydrocarbon stream and ignited causing the explosion.</a:t>
            </a:r>
            <a:br>
              <a:rPr lang="en-US" sz="2000" dirty="0" smtClean="0">
                <a:solidFill>
                  <a:schemeClr val="bg1">
                    <a:lumMod val="95000"/>
                    <a:lumOff val="5000"/>
                  </a:schemeClr>
                </a:solidFill>
              </a:rPr>
            </a:br>
            <a:endParaRPr lang="en-US" sz="2000" dirty="0" smtClean="0">
              <a:solidFill>
                <a:schemeClr val="bg1">
                  <a:lumMod val="95000"/>
                  <a:lumOff val="5000"/>
                </a:schemeClr>
              </a:solidFill>
            </a:endParaRPr>
          </a:p>
          <a:p>
            <a:pPr>
              <a:buFont typeface="Wingdings" pitchFamily="2" charset="2"/>
              <a:buChar char="§"/>
            </a:pPr>
            <a:endParaRPr lang="en-US" sz="2000" dirty="0">
              <a:solidFill>
                <a:schemeClr val="bg1">
                  <a:lumMod val="95000"/>
                  <a:lumOff val="5000"/>
                </a:schemeClr>
              </a:solidFill>
            </a:endParaRPr>
          </a:p>
        </p:txBody>
      </p:sp>
      <p:sp>
        <p:nvSpPr>
          <p:cNvPr id="4" name="Title 3"/>
          <p:cNvSpPr>
            <a:spLocks noGrp="1"/>
          </p:cNvSpPr>
          <p:nvPr>
            <p:ph type="title"/>
          </p:nvPr>
        </p:nvSpPr>
        <p:spPr>
          <a:xfrm>
            <a:off x="4953000" y="152400"/>
            <a:ext cx="3276600" cy="1066800"/>
          </a:xfrm>
        </p:spPr>
        <p:txBody>
          <a:bodyPr>
            <a:normAutofit/>
          </a:bodyPr>
          <a:lstStyle/>
          <a:p>
            <a:r>
              <a:rPr lang="en-US" sz="4400" u="sng" dirty="0" smtClean="0">
                <a:solidFill>
                  <a:schemeClr val="tx2">
                    <a:lumMod val="10000"/>
                  </a:schemeClr>
                </a:solidFill>
              </a:rPr>
              <a:t>C</a:t>
            </a:r>
            <a:r>
              <a:rPr sz="4400" u="sng" smtClean="0">
                <a:solidFill>
                  <a:schemeClr val="tx2">
                    <a:lumMod val="10000"/>
                  </a:schemeClr>
                </a:solidFill>
              </a:rPr>
              <a:t>ause:</a:t>
            </a:r>
            <a:endParaRPr lang="en-US" sz="4400" u="sng"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8" presetClass="entr" presetSubtype="0" accel="5000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7"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9" dur="10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8" presetClass="entr" presetSubtype="0" accel="5000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fade">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p_2210599b.jpg"/>
          <p:cNvPicPr>
            <a:picLocks noGrp="1" noChangeAspect="1"/>
          </p:cNvPicPr>
          <p:nvPr>
            <p:ph sz="quarter" idx="1"/>
          </p:nvPr>
        </p:nvPicPr>
        <p:blipFill>
          <a:blip r:embed="rId2"/>
          <a:stretch>
            <a:fillRect/>
          </a:stretch>
        </p:blipFill>
        <p:spPr>
          <a:xfrm>
            <a:off x="457200" y="685800"/>
            <a:ext cx="3886200" cy="5943600"/>
          </a:xfrm>
        </p:spPr>
      </p:pic>
      <p:sp>
        <p:nvSpPr>
          <p:cNvPr id="3" name="Text Placeholder 2"/>
          <p:cNvSpPr>
            <a:spLocks noGrp="1"/>
          </p:cNvSpPr>
          <p:nvPr>
            <p:ph type="body" idx="2"/>
          </p:nvPr>
        </p:nvSpPr>
        <p:spPr>
          <a:xfrm>
            <a:off x="4724400" y="1219200"/>
            <a:ext cx="4419600" cy="5638800"/>
          </a:xfrm>
        </p:spPr>
        <p:txBody>
          <a:bodyPr>
            <a:noAutofit/>
          </a:bodyPr>
          <a:lstStyle/>
          <a:p>
            <a:pPr>
              <a:buFont typeface="Wingdings" pitchFamily="2" charset="2"/>
              <a:buChar char="§"/>
            </a:pPr>
            <a:r>
              <a:rPr lang="en-US" sz="2000" dirty="0" smtClean="0">
                <a:solidFill>
                  <a:schemeClr val="tx2">
                    <a:lumMod val="10000"/>
                  </a:schemeClr>
                </a:solidFill>
              </a:rPr>
              <a:t>The total discharge is estimated at 4.9 million barrels (210 million US gal; 780,000 m</a:t>
            </a:r>
            <a:r>
              <a:rPr lang="en-US" sz="2000" baseline="30000" dirty="0" smtClean="0">
                <a:solidFill>
                  <a:schemeClr val="tx2">
                    <a:lumMod val="10000"/>
                  </a:schemeClr>
                </a:solidFill>
              </a:rPr>
              <a:t>3</a:t>
            </a:r>
            <a:r>
              <a:rPr lang="en-US" sz="2000" dirty="0" smtClean="0">
                <a:solidFill>
                  <a:schemeClr val="tx2">
                    <a:lumMod val="10000"/>
                  </a:schemeClr>
                </a:solidFill>
              </a:rPr>
              <a:t>).</a:t>
            </a:r>
          </a:p>
          <a:p>
            <a:pPr>
              <a:buFont typeface="Wingdings" pitchFamily="2" charset="2"/>
              <a:buChar char="§"/>
            </a:pPr>
            <a:r>
              <a:rPr lang="en-US" sz="2000" dirty="0" smtClean="0">
                <a:solidFill>
                  <a:schemeClr val="tx2">
                    <a:lumMod val="10000"/>
                  </a:schemeClr>
                </a:solidFill>
              </a:rPr>
              <a:t>Extensive damage to marine and wildlife habitats, fishing and tourism industries, and human health problems have continued through 2013.</a:t>
            </a:r>
            <a:endParaRPr lang="en-US" sz="2000" baseline="30000" dirty="0" smtClean="0">
              <a:solidFill>
                <a:schemeClr val="tx2">
                  <a:lumMod val="10000"/>
                </a:schemeClr>
              </a:solidFill>
            </a:endParaRPr>
          </a:p>
          <a:p>
            <a:pPr>
              <a:buFont typeface="Wingdings" pitchFamily="2" charset="2"/>
              <a:buChar char="§"/>
            </a:pPr>
            <a:r>
              <a:rPr lang="en-US" sz="2000" dirty="0" smtClean="0">
                <a:solidFill>
                  <a:schemeClr val="tx2">
                    <a:lumMod val="10000"/>
                  </a:schemeClr>
                </a:solidFill>
              </a:rPr>
              <a:t>Eleven workers were never found despite a three-day Coast Guard (USCG) search operation and are believed to have died in the explosion</a:t>
            </a:r>
            <a:endParaRPr lang="en-US" sz="2000" dirty="0">
              <a:solidFill>
                <a:schemeClr val="tx2">
                  <a:lumMod val="10000"/>
                </a:schemeClr>
              </a:solidFill>
            </a:endParaRPr>
          </a:p>
        </p:txBody>
      </p:sp>
      <p:sp>
        <p:nvSpPr>
          <p:cNvPr id="4" name="Title 3"/>
          <p:cNvSpPr>
            <a:spLocks noGrp="1"/>
          </p:cNvSpPr>
          <p:nvPr>
            <p:ph type="title"/>
          </p:nvPr>
        </p:nvSpPr>
        <p:spPr>
          <a:xfrm>
            <a:off x="4724400" y="228600"/>
            <a:ext cx="3352800" cy="1066800"/>
          </a:xfrm>
        </p:spPr>
        <p:txBody>
          <a:bodyPr>
            <a:normAutofit/>
          </a:bodyPr>
          <a:lstStyle/>
          <a:p>
            <a:r>
              <a:rPr sz="4400" u="sng" smtClean="0">
                <a:solidFill>
                  <a:schemeClr val="tx2">
                    <a:lumMod val="10000"/>
                  </a:schemeClr>
                </a:solidFill>
              </a:rPr>
              <a:t>EFFECT:</a:t>
            </a:r>
            <a:endParaRPr lang="en-US" sz="4400" u="sng"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4953000" y="1219200"/>
            <a:ext cx="3813048" cy="5638800"/>
          </a:xfrm>
        </p:spPr>
        <p:txBody>
          <a:bodyPr>
            <a:normAutofit/>
          </a:bodyPr>
          <a:lstStyle/>
          <a:p>
            <a:pPr>
              <a:buFont typeface="Wingdings" pitchFamily="2" charset="2"/>
              <a:buChar char="§"/>
            </a:pPr>
            <a:r>
              <a:rPr lang="en-US" sz="2000" dirty="0" smtClean="0">
                <a:solidFill>
                  <a:schemeClr val="tx2">
                    <a:lumMod val="10000"/>
                  </a:schemeClr>
                </a:solidFill>
              </a:rPr>
              <a:t>Three years after the spill, tar balls could still be found on the Mississippi coast.</a:t>
            </a:r>
          </a:p>
          <a:p>
            <a:pPr>
              <a:buFont typeface="Wingdings" pitchFamily="2" charset="2"/>
              <a:buChar char="§"/>
            </a:pPr>
            <a:r>
              <a:rPr lang="en-US" sz="2000" dirty="0" smtClean="0">
                <a:solidFill>
                  <a:schemeClr val="tx2">
                    <a:lumMod val="10000"/>
                  </a:schemeClr>
                </a:solidFill>
              </a:rPr>
              <a:t>The spill area hosted 8,332 species, including more than 1,200 fish, 200 birds, 1,400 mollusks, 1,500 crustaceans, 4 sea turtles and 29 marine mammals</a:t>
            </a:r>
            <a:endParaRPr lang="en-US" sz="2000" dirty="0">
              <a:solidFill>
                <a:schemeClr val="tx2">
                  <a:lumMod val="10000"/>
                </a:schemeClr>
              </a:solidFill>
            </a:endParaRPr>
          </a:p>
        </p:txBody>
      </p:sp>
      <p:sp>
        <p:nvSpPr>
          <p:cNvPr id="4" name="Title 3"/>
          <p:cNvSpPr>
            <a:spLocks noGrp="1"/>
          </p:cNvSpPr>
          <p:nvPr>
            <p:ph type="title"/>
          </p:nvPr>
        </p:nvSpPr>
        <p:spPr>
          <a:xfrm>
            <a:off x="4724400" y="-381000"/>
            <a:ext cx="4038600" cy="1371600"/>
          </a:xfrm>
        </p:spPr>
        <p:txBody>
          <a:bodyPr>
            <a:noAutofit/>
          </a:bodyPr>
          <a:lstStyle/>
          <a:p>
            <a:r>
              <a:rPr lang="en-US" sz="4400" u="sng" dirty="0" smtClean="0">
                <a:solidFill>
                  <a:schemeClr val="tx2">
                    <a:lumMod val="10000"/>
                  </a:schemeClr>
                </a:solidFill>
              </a:rPr>
              <a:t>E</a:t>
            </a:r>
            <a:r>
              <a:rPr sz="4400" u="sng" smtClean="0">
                <a:solidFill>
                  <a:schemeClr val="tx2">
                    <a:lumMod val="10000"/>
                  </a:schemeClr>
                </a:solidFill>
              </a:rPr>
              <a:t>ffect till date</a:t>
            </a:r>
            <a:endParaRPr lang="en-US" sz="4400" u="sng" dirty="0">
              <a:solidFill>
                <a:schemeClr val="tx2">
                  <a:lumMod val="10000"/>
                </a:schemeClr>
              </a:solidFill>
            </a:endParaRPr>
          </a:p>
        </p:txBody>
      </p:sp>
      <p:pic>
        <p:nvPicPr>
          <p:cNvPr id="11" name="Content Placeholder 10" descr="Solution-for-Oil-spill-In-Mexico.jpg"/>
          <p:cNvPicPr>
            <a:picLocks noGrp="1" noChangeAspect="1"/>
          </p:cNvPicPr>
          <p:nvPr>
            <p:ph sz="quarter" idx="1"/>
          </p:nvPr>
        </p:nvPicPr>
        <p:blipFill>
          <a:blip r:embed="rId2"/>
          <a:stretch>
            <a:fillRect/>
          </a:stretch>
        </p:blipFill>
        <p:spPr>
          <a:xfrm>
            <a:off x="304800" y="457200"/>
            <a:ext cx="4381500" cy="6019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8" presetClass="entr" presetSubtype="0" accel="10000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19"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2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70" decel="100000"/>
                                        <p:tgtEl>
                                          <p:spTgt spid="11"/>
                                        </p:tgtEl>
                                      </p:cBhvr>
                                    </p:animEffect>
                                    <p:animScale>
                                      <p:cBhvr>
                                        <p:cTn id="28" dur="770" decel="100000"/>
                                        <p:tgtEl>
                                          <p:spTgt spid="11"/>
                                        </p:tgtEl>
                                      </p:cBhvr>
                                      <p:from x="10000" y="10000"/>
                                      <p:to x="200000" y="450000"/>
                                    </p:animScale>
                                    <p:animScale>
                                      <p:cBhvr>
                                        <p:cTn id="29" dur="1230" accel="100000" fill="hold">
                                          <p:stCondLst>
                                            <p:cond delay="770"/>
                                          </p:stCondLst>
                                        </p:cTn>
                                        <p:tgtEl>
                                          <p:spTgt spid="11"/>
                                        </p:tgtEl>
                                      </p:cBhvr>
                                      <p:from x="200000" y="450000"/>
                                      <p:to x="100000" y="100000"/>
                                    </p:animScale>
                                    <p:set>
                                      <p:cBhvr>
                                        <p:cTn id="30" dur="770" fill="hold"/>
                                        <p:tgtEl>
                                          <p:spTgt spid="11"/>
                                        </p:tgtEl>
                                        <p:attrNameLst>
                                          <p:attrName>ppt_x</p:attrName>
                                        </p:attrNameLst>
                                      </p:cBhvr>
                                      <p:to>
                                        <p:strVal val="(0.5)"/>
                                      </p:to>
                                    </p:set>
                                    <p:anim from="(0.5)" to="(#ppt_x)" calcmode="lin" valueType="num">
                                      <p:cBhvr>
                                        <p:cTn id="31" dur="1230" accel="100000" fill="hold">
                                          <p:stCondLst>
                                            <p:cond delay="770"/>
                                          </p:stCondLst>
                                        </p:cTn>
                                        <p:tgtEl>
                                          <p:spTgt spid="11"/>
                                        </p:tgtEl>
                                        <p:attrNameLst>
                                          <p:attrName>ppt_x</p:attrName>
                                        </p:attrNameLst>
                                      </p:cBhvr>
                                    </p:anim>
                                    <p:set>
                                      <p:cBhvr>
                                        <p:cTn id="32" dur="770" fill="hold"/>
                                        <p:tgtEl>
                                          <p:spTgt spid="11"/>
                                        </p:tgtEl>
                                        <p:attrNameLst>
                                          <p:attrName>ppt_y</p:attrName>
                                        </p:attrNameLst>
                                      </p:cBhvr>
                                      <p:to>
                                        <p:strVal val="(#ppt_y+0.4)"/>
                                      </p:to>
                                    </p:set>
                                    <p:anim from="(#ppt_y+0.4)" to="(#ppt_y)" calcmode="lin" valueType="num">
                                      <p:cBhvr>
                                        <p:cTn id="33" dur="1230" accel="100000" fill="hold">
                                          <p:stCondLst>
                                            <p:cond delay="770"/>
                                          </p:stCondLst>
                                        </p:cTn>
                                        <p:tgtEl>
                                          <p:spTgt spid="11"/>
                                        </p:tgtEl>
                                        <p:attrNameLst>
                                          <p:attrName>ppt_y</p:attrName>
                                        </p:attrNameLst>
                                      </p:cBhvr>
                                    </p:anim>
                                  </p:childTnLst>
                                </p:cTn>
                              </p:par>
                            </p:childTnLst>
                          </p:cTn>
                        </p:par>
                      </p:childTnLst>
                    </p:cTn>
                  </p:par>
                  <p:par>
                    <p:cTn id="34" fill="hold">
                      <p:stCondLst>
                        <p:cond delay="indefinite"/>
                      </p:stCondLst>
                      <p:childTnLst>
                        <p:par>
                          <p:cTn id="35" fill="hold">
                            <p:stCondLst>
                              <p:cond delay="0"/>
                            </p:stCondLst>
                            <p:childTnLst>
                              <p:par>
                                <p:cTn id="36" presetID="58" presetClass="entr" presetSubtype="0" accel="100000" fill="hold"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 calcmode="lin" valueType="num">
                                      <p:cBhvr>
                                        <p:cTn id="38"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39"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4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1"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4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6a00d8341c630a53ef013485749b82970c-600wi.jpg"/>
          <p:cNvPicPr>
            <a:picLocks noGrp="1" noChangeAspect="1"/>
          </p:cNvPicPr>
          <p:nvPr>
            <p:ph sz="quarter" idx="1"/>
          </p:nvPr>
        </p:nvPicPr>
        <p:blipFill>
          <a:blip r:embed="rId2"/>
          <a:stretch>
            <a:fillRect/>
          </a:stretch>
        </p:blipFill>
        <p:spPr>
          <a:xfrm>
            <a:off x="457200" y="685800"/>
            <a:ext cx="3429000" cy="5486399"/>
          </a:xfrm>
        </p:spPr>
      </p:pic>
      <p:sp>
        <p:nvSpPr>
          <p:cNvPr id="3" name="Text Placeholder 2"/>
          <p:cNvSpPr>
            <a:spLocks noGrp="1"/>
          </p:cNvSpPr>
          <p:nvPr>
            <p:ph type="body" idx="2"/>
          </p:nvPr>
        </p:nvSpPr>
        <p:spPr>
          <a:xfrm>
            <a:off x="4114800" y="1066800"/>
            <a:ext cx="4648200" cy="5181600"/>
          </a:xfrm>
        </p:spPr>
        <p:txBody>
          <a:bodyPr>
            <a:noAutofit/>
          </a:bodyPr>
          <a:lstStyle/>
          <a:p>
            <a:pPr>
              <a:buFont typeface="Wingdings" pitchFamily="2" charset="2"/>
              <a:buChar char="§"/>
            </a:pPr>
            <a:r>
              <a:rPr lang="en-US" sz="2000" dirty="0" smtClean="0">
                <a:solidFill>
                  <a:schemeClr val="bg1">
                    <a:lumMod val="95000"/>
                    <a:lumOff val="5000"/>
                  </a:schemeClr>
                </a:solidFill>
              </a:rPr>
              <a:t>NGO’s and private parties all get actively involved in response and clean up procedures.</a:t>
            </a:r>
          </a:p>
          <a:p>
            <a:pPr>
              <a:buFont typeface="Wingdings" pitchFamily="2" charset="2"/>
              <a:buChar char="§"/>
            </a:pPr>
            <a:r>
              <a:rPr lang="en-US" sz="2000" dirty="0" smtClean="0">
                <a:solidFill>
                  <a:schemeClr val="bg1">
                    <a:lumMod val="95000"/>
                    <a:lumOff val="5000"/>
                  </a:schemeClr>
                </a:solidFill>
              </a:rPr>
              <a:t>Humans were not allowed near ocean waters. </a:t>
            </a:r>
          </a:p>
          <a:p>
            <a:pPr>
              <a:buFont typeface="Wingdings" pitchFamily="2" charset="2"/>
              <a:buChar char="§"/>
            </a:pPr>
            <a:r>
              <a:rPr lang="en-US" sz="2000" dirty="0" smtClean="0">
                <a:solidFill>
                  <a:schemeClr val="bg1">
                    <a:lumMod val="95000"/>
                    <a:lumOff val="5000"/>
                  </a:schemeClr>
                </a:solidFill>
              </a:rPr>
              <a:t>Each of the species were given water, food, and were cleaned to evaluate their reaction and behavior.</a:t>
            </a:r>
          </a:p>
          <a:p>
            <a:pPr>
              <a:buFont typeface="Wingdings" pitchFamily="2" charset="2"/>
              <a:buChar char="§"/>
            </a:pPr>
            <a:r>
              <a:rPr lang="en-US" sz="2000" dirty="0" smtClean="0">
                <a:solidFill>
                  <a:schemeClr val="bg1">
                    <a:lumMod val="95000"/>
                    <a:lumOff val="5000"/>
                  </a:schemeClr>
                </a:solidFill>
              </a:rPr>
              <a:t>BP worked with wildlife agencies to figure out the locations of releasing and returning wildlife along the Gulf Coast that went through rehabilitation</a:t>
            </a:r>
            <a:endParaRPr lang="en-US" sz="2000" dirty="0"/>
          </a:p>
        </p:txBody>
      </p:sp>
      <p:sp>
        <p:nvSpPr>
          <p:cNvPr id="4" name="Title 3"/>
          <p:cNvSpPr>
            <a:spLocks noGrp="1"/>
          </p:cNvSpPr>
          <p:nvPr>
            <p:ph type="title"/>
          </p:nvPr>
        </p:nvSpPr>
        <p:spPr>
          <a:xfrm>
            <a:off x="4267200" y="228600"/>
            <a:ext cx="1981200" cy="685800"/>
          </a:xfrm>
        </p:spPr>
        <p:txBody>
          <a:bodyPr>
            <a:normAutofit/>
          </a:bodyPr>
          <a:lstStyle/>
          <a:p>
            <a:r>
              <a:rPr sz="2400" smtClean="0">
                <a:solidFill>
                  <a:schemeClr val="tx2">
                    <a:lumMod val="10000"/>
                  </a:schemeClr>
                </a:solidFill>
              </a:rPr>
              <a:t>MEASURES:</a:t>
            </a:r>
            <a:endParaRPr lang="en-US" sz="2400" dirty="0">
              <a:solidFill>
                <a:schemeClr val="tx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34"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from="(-#ppt_w/2)" to="(#ppt_x)" calcmode="lin" valueType="num">
                                      <p:cBhvr>
                                        <p:cTn id="18" dur="600" fill="hold">
                                          <p:stCondLst>
                                            <p:cond delay="0"/>
                                          </p:stCondLst>
                                        </p:cTn>
                                        <p:tgtEl>
                                          <p:spTgt spid="3">
                                            <p:txEl>
                                              <p:pRg st="0" end="0"/>
                                            </p:txEl>
                                          </p:spTgt>
                                        </p:tgtEl>
                                        <p:attrNameLst>
                                          <p:attrName>ppt_x</p:attrName>
                                        </p:attrNameLst>
                                      </p:cBhvr>
                                    </p:anim>
                                    <p:anim from="0" to="-1.0" calcmode="lin" valueType="num">
                                      <p:cBhvr>
                                        <p:cTn id="19" dur="200" decel="50000" autoRev="1" fill="hold">
                                          <p:stCondLst>
                                            <p:cond delay="600"/>
                                          </p:stCondLst>
                                        </p:cTn>
                                        <p:tgtEl>
                                          <p:spTgt spid="3">
                                            <p:txEl>
                                              <p:pRg st="0" end="0"/>
                                            </p:txEl>
                                          </p:spTgt>
                                        </p:tgtEl>
                                        <p:attrNameLst>
                                          <p:attrName>xshear</p:attrName>
                                        </p:attrNameLst>
                                      </p:cBhvr>
                                    </p:anim>
                                    <p:animScale>
                                      <p:cBhvr>
                                        <p:cTn id="20" dur="200" decel="100000" autoRev="1" fill="hold">
                                          <p:stCondLst>
                                            <p:cond delay="600"/>
                                          </p:stCondLst>
                                        </p:cTn>
                                        <p:tgtEl>
                                          <p:spTgt spid="3">
                                            <p:txEl>
                                              <p:pRg st="0" end="0"/>
                                            </p:txEl>
                                          </p:spTgt>
                                        </p:tgtEl>
                                      </p:cBhvr>
                                      <p:from x="100000" y="100000"/>
                                      <p:to x="80000" y="100000"/>
                                    </p:animScale>
                                    <p:anim by="(#ppt_h/3+#ppt_w*0.1)" calcmode="lin" valueType="num">
                                      <p:cBhvr additive="sum">
                                        <p:cTn id="21"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22" fill="hold">
                      <p:stCondLst>
                        <p:cond delay="indefinite"/>
                      </p:stCondLst>
                      <p:childTnLst>
                        <p:par>
                          <p:cTn id="23" fill="hold">
                            <p:stCondLst>
                              <p:cond delay="0"/>
                            </p:stCondLst>
                            <p:childTnLst>
                              <p:par>
                                <p:cTn id="24" presetID="34"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from="(-#ppt_w/2)" to="(#ppt_x)" calcmode="lin" valueType="num">
                                      <p:cBhvr>
                                        <p:cTn id="26" dur="600" fill="hold">
                                          <p:stCondLst>
                                            <p:cond delay="0"/>
                                          </p:stCondLst>
                                        </p:cTn>
                                        <p:tgtEl>
                                          <p:spTgt spid="3">
                                            <p:txEl>
                                              <p:pRg st="1" end="1"/>
                                            </p:txEl>
                                          </p:spTgt>
                                        </p:tgtEl>
                                        <p:attrNameLst>
                                          <p:attrName>ppt_x</p:attrName>
                                        </p:attrNameLst>
                                      </p:cBhvr>
                                    </p:anim>
                                    <p:anim from="0" to="-1.0" calcmode="lin" valueType="num">
                                      <p:cBhvr>
                                        <p:cTn id="27" dur="200" decel="50000" autoRev="1" fill="hold">
                                          <p:stCondLst>
                                            <p:cond delay="600"/>
                                          </p:stCondLst>
                                        </p:cTn>
                                        <p:tgtEl>
                                          <p:spTgt spid="3">
                                            <p:txEl>
                                              <p:pRg st="1" end="1"/>
                                            </p:txEl>
                                          </p:spTgt>
                                        </p:tgtEl>
                                        <p:attrNameLst>
                                          <p:attrName>xshear</p:attrName>
                                        </p:attrNameLst>
                                      </p:cBhvr>
                                    </p:anim>
                                    <p:animScale>
                                      <p:cBhvr>
                                        <p:cTn id="28" dur="200" decel="100000" autoRev="1" fill="hold">
                                          <p:stCondLst>
                                            <p:cond delay="600"/>
                                          </p:stCondLst>
                                        </p:cTn>
                                        <p:tgtEl>
                                          <p:spTgt spid="3">
                                            <p:txEl>
                                              <p:pRg st="1" end="1"/>
                                            </p:txEl>
                                          </p:spTgt>
                                        </p:tgtEl>
                                      </p:cBhvr>
                                      <p:from x="100000" y="100000"/>
                                      <p:to x="80000" y="100000"/>
                                    </p:animScale>
                                    <p:anim by="(#ppt_h/3+#ppt_w*0.1)" calcmode="lin" valueType="num">
                                      <p:cBhvr additive="sum">
                                        <p:cTn id="29"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30" fill="hold">
                      <p:stCondLst>
                        <p:cond delay="indefinite"/>
                      </p:stCondLst>
                      <p:childTnLst>
                        <p:par>
                          <p:cTn id="31" fill="hold">
                            <p:stCondLst>
                              <p:cond delay="0"/>
                            </p:stCondLst>
                            <p:childTnLst>
                              <p:par>
                                <p:cTn id="32" presetID="34"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from="(-#ppt_w/2)" to="(#ppt_x)" calcmode="lin" valueType="num">
                                      <p:cBhvr>
                                        <p:cTn id="34" dur="600" fill="hold">
                                          <p:stCondLst>
                                            <p:cond delay="0"/>
                                          </p:stCondLst>
                                        </p:cTn>
                                        <p:tgtEl>
                                          <p:spTgt spid="5"/>
                                        </p:tgtEl>
                                        <p:attrNameLst>
                                          <p:attrName>ppt_x</p:attrName>
                                        </p:attrNameLst>
                                      </p:cBhvr>
                                    </p:anim>
                                    <p:anim from="0" to="-1.0" calcmode="lin" valueType="num">
                                      <p:cBhvr>
                                        <p:cTn id="35" dur="200" decel="50000" autoRev="1" fill="hold">
                                          <p:stCondLst>
                                            <p:cond delay="600"/>
                                          </p:stCondLst>
                                        </p:cTn>
                                        <p:tgtEl>
                                          <p:spTgt spid="5"/>
                                        </p:tgtEl>
                                        <p:attrNameLst>
                                          <p:attrName>xshear</p:attrName>
                                        </p:attrNameLst>
                                      </p:cBhvr>
                                    </p:anim>
                                    <p:animScale>
                                      <p:cBhvr>
                                        <p:cTn id="36" dur="200" decel="100000" autoRev="1" fill="hold">
                                          <p:stCondLst>
                                            <p:cond delay="600"/>
                                          </p:stCondLst>
                                        </p:cTn>
                                        <p:tgtEl>
                                          <p:spTgt spid="5"/>
                                        </p:tgtEl>
                                      </p:cBhvr>
                                      <p:from x="100000" y="100000"/>
                                      <p:to x="80000" y="100000"/>
                                    </p:animScale>
                                    <p:anim by="(#ppt_h/3+#ppt_w*0.1)" calcmode="lin" valueType="num">
                                      <p:cBhvr additive="sum">
                                        <p:cTn id="37" dur="200" decel="100000" autoRev="1" fill="hold">
                                          <p:stCondLst>
                                            <p:cond delay="600"/>
                                          </p:stCondLst>
                                        </p:cTn>
                                        <p:tgtEl>
                                          <p:spTgt spid="5"/>
                                        </p:tgtEl>
                                        <p:attrNameLst>
                                          <p:attrName>ppt_x</p:attrName>
                                        </p:attrNameLst>
                                      </p:cBhvr>
                                    </p:anim>
                                  </p:childTnLst>
                                </p:cTn>
                              </p:par>
                            </p:childTnLst>
                          </p:cTn>
                        </p:par>
                      </p:childTnLst>
                    </p:cTn>
                  </p:par>
                  <p:par>
                    <p:cTn id="38" fill="hold">
                      <p:stCondLst>
                        <p:cond delay="indefinite"/>
                      </p:stCondLst>
                      <p:childTnLst>
                        <p:par>
                          <p:cTn id="39" fill="hold">
                            <p:stCondLst>
                              <p:cond delay="0"/>
                            </p:stCondLst>
                            <p:childTnLst>
                              <p:par>
                                <p:cTn id="40" presetID="34" presetClass="entr" presetSubtype="0"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 from="(-#ppt_w/2)" to="(#ppt_x)" calcmode="lin" valueType="num">
                                      <p:cBhvr>
                                        <p:cTn id="42" dur="600" fill="hold">
                                          <p:stCondLst>
                                            <p:cond delay="0"/>
                                          </p:stCondLst>
                                        </p:cTn>
                                        <p:tgtEl>
                                          <p:spTgt spid="3">
                                            <p:txEl>
                                              <p:pRg st="2" end="2"/>
                                            </p:txEl>
                                          </p:spTgt>
                                        </p:tgtEl>
                                        <p:attrNameLst>
                                          <p:attrName>ppt_x</p:attrName>
                                        </p:attrNameLst>
                                      </p:cBhvr>
                                    </p:anim>
                                    <p:anim from="0" to="-1.0" calcmode="lin" valueType="num">
                                      <p:cBhvr>
                                        <p:cTn id="43" dur="200" decel="50000" autoRev="1" fill="hold">
                                          <p:stCondLst>
                                            <p:cond delay="600"/>
                                          </p:stCondLst>
                                        </p:cTn>
                                        <p:tgtEl>
                                          <p:spTgt spid="3">
                                            <p:txEl>
                                              <p:pRg st="2" end="2"/>
                                            </p:txEl>
                                          </p:spTgt>
                                        </p:tgtEl>
                                        <p:attrNameLst>
                                          <p:attrName>xshear</p:attrName>
                                        </p:attrNameLst>
                                      </p:cBhvr>
                                    </p:anim>
                                    <p:animScale>
                                      <p:cBhvr>
                                        <p:cTn id="44" dur="200" decel="100000" autoRev="1" fill="hold">
                                          <p:stCondLst>
                                            <p:cond delay="600"/>
                                          </p:stCondLst>
                                        </p:cTn>
                                        <p:tgtEl>
                                          <p:spTgt spid="3">
                                            <p:txEl>
                                              <p:pRg st="2" end="2"/>
                                            </p:txEl>
                                          </p:spTgt>
                                        </p:tgtEl>
                                      </p:cBhvr>
                                      <p:from x="100000" y="100000"/>
                                      <p:to x="80000" y="100000"/>
                                    </p:animScale>
                                    <p:anim by="(#ppt_h/3+#ppt_w*0.1)" calcmode="lin" valueType="num">
                                      <p:cBhvr additive="sum">
                                        <p:cTn id="45"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46" fill="hold">
                      <p:stCondLst>
                        <p:cond delay="indefinite"/>
                      </p:stCondLst>
                      <p:childTnLst>
                        <p:par>
                          <p:cTn id="47" fill="hold">
                            <p:stCondLst>
                              <p:cond delay="0"/>
                            </p:stCondLst>
                            <p:childTnLst>
                              <p:par>
                                <p:cTn id="48" presetID="34"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 from="(-#ppt_w/2)" to="(#ppt_x)" calcmode="lin" valueType="num">
                                      <p:cBhvr>
                                        <p:cTn id="50" dur="600" fill="hold">
                                          <p:stCondLst>
                                            <p:cond delay="0"/>
                                          </p:stCondLst>
                                        </p:cTn>
                                        <p:tgtEl>
                                          <p:spTgt spid="3">
                                            <p:txEl>
                                              <p:pRg st="3" end="3"/>
                                            </p:txEl>
                                          </p:spTgt>
                                        </p:tgtEl>
                                        <p:attrNameLst>
                                          <p:attrName>ppt_x</p:attrName>
                                        </p:attrNameLst>
                                      </p:cBhvr>
                                    </p:anim>
                                    <p:anim from="0" to="-1.0" calcmode="lin" valueType="num">
                                      <p:cBhvr>
                                        <p:cTn id="51" dur="200" decel="50000" autoRev="1" fill="hold">
                                          <p:stCondLst>
                                            <p:cond delay="600"/>
                                          </p:stCondLst>
                                        </p:cTn>
                                        <p:tgtEl>
                                          <p:spTgt spid="3">
                                            <p:txEl>
                                              <p:pRg st="3" end="3"/>
                                            </p:txEl>
                                          </p:spTgt>
                                        </p:tgtEl>
                                        <p:attrNameLst>
                                          <p:attrName>xshear</p:attrName>
                                        </p:attrNameLst>
                                      </p:cBhvr>
                                    </p:anim>
                                    <p:animScale>
                                      <p:cBhvr>
                                        <p:cTn id="52" dur="200" decel="100000" autoRev="1" fill="hold">
                                          <p:stCondLst>
                                            <p:cond delay="600"/>
                                          </p:stCondLst>
                                        </p:cTn>
                                        <p:tgtEl>
                                          <p:spTgt spid="3">
                                            <p:txEl>
                                              <p:pRg st="3" end="3"/>
                                            </p:txEl>
                                          </p:spTgt>
                                        </p:tgtEl>
                                      </p:cBhvr>
                                      <p:from x="100000" y="100000"/>
                                      <p:to x="80000" y="100000"/>
                                    </p:animScale>
                                    <p:anim by="(#ppt_h/3+#ppt_w*0.1)" calcmode="lin" valueType="num">
                                      <p:cBhvr additive="sum">
                                        <p:cTn id="53" dur="200" decel="100000" autoRev="1" fill="hold">
                                          <p:stCondLst>
                                            <p:cond delay="600"/>
                                          </p:stCondLst>
                                        </p:cTn>
                                        <p:tgtEl>
                                          <p:spTgt spid="3">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jpg"/>
          <p:cNvPicPr>
            <a:picLocks noChangeAspect="1"/>
          </p:cNvPicPr>
          <p:nvPr/>
        </p:nvPicPr>
        <p:blipFill>
          <a:blip r:embed="rId2"/>
          <a:stretch>
            <a:fillRect/>
          </a:stretch>
        </p:blipFill>
        <p:spPr>
          <a:xfrm>
            <a:off x="2971800" y="2438400"/>
            <a:ext cx="2805112" cy="1962150"/>
          </a:xfrm>
          <a:prstGeom prst="rect">
            <a:avLst/>
          </a:prstGeom>
        </p:spPr>
      </p:pic>
      <p:pic>
        <p:nvPicPr>
          <p:cNvPr id="4" name="Picture 3" descr="Victim_of_Atomic_Bomb_001.jpg"/>
          <p:cNvPicPr>
            <a:picLocks noChangeAspect="1"/>
          </p:cNvPicPr>
          <p:nvPr/>
        </p:nvPicPr>
        <p:blipFill>
          <a:blip r:embed="rId3"/>
          <a:stretch>
            <a:fillRect/>
          </a:stretch>
        </p:blipFill>
        <p:spPr>
          <a:xfrm rot="20037344">
            <a:off x="4978459" y="3887001"/>
            <a:ext cx="4038600" cy="2438400"/>
          </a:xfrm>
          <a:prstGeom prst="rect">
            <a:avLst/>
          </a:prstGeom>
        </p:spPr>
      </p:pic>
      <p:pic>
        <p:nvPicPr>
          <p:cNvPr id="5" name="Picture 4" descr="images (4).jpg"/>
          <p:cNvPicPr>
            <a:picLocks noChangeAspect="1"/>
          </p:cNvPicPr>
          <p:nvPr/>
        </p:nvPicPr>
        <p:blipFill>
          <a:blip r:embed="rId4"/>
          <a:stretch>
            <a:fillRect/>
          </a:stretch>
        </p:blipFill>
        <p:spPr>
          <a:xfrm rot="1425063">
            <a:off x="279260" y="406945"/>
            <a:ext cx="2419350" cy="1895475"/>
          </a:xfrm>
          <a:prstGeom prst="rect">
            <a:avLst/>
          </a:prstGeom>
        </p:spPr>
      </p:pic>
      <p:pic>
        <p:nvPicPr>
          <p:cNvPr id="7" name="Picture 6" descr="images (2).jpg"/>
          <p:cNvPicPr>
            <a:picLocks noChangeAspect="1"/>
          </p:cNvPicPr>
          <p:nvPr/>
        </p:nvPicPr>
        <p:blipFill>
          <a:blip r:embed="rId5"/>
          <a:stretch>
            <a:fillRect/>
          </a:stretch>
        </p:blipFill>
        <p:spPr>
          <a:xfrm rot="1421526">
            <a:off x="1811744" y="4728033"/>
            <a:ext cx="2790825" cy="1638300"/>
          </a:xfrm>
          <a:prstGeom prst="rect">
            <a:avLst/>
          </a:prstGeom>
        </p:spPr>
      </p:pic>
      <p:pic>
        <p:nvPicPr>
          <p:cNvPr id="8" name="Picture 7" descr="images (3).jpg"/>
          <p:cNvPicPr>
            <a:picLocks noChangeAspect="1"/>
          </p:cNvPicPr>
          <p:nvPr/>
        </p:nvPicPr>
        <p:blipFill>
          <a:blip r:embed="rId6"/>
          <a:stretch>
            <a:fillRect/>
          </a:stretch>
        </p:blipFill>
        <p:spPr>
          <a:xfrm rot="19351721">
            <a:off x="396390" y="3013444"/>
            <a:ext cx="2782069" cy="1598345"/>
          </a:xfrm>
          <a:prstGeom prst="rect">
            <a:avLst/>
          </a:prstGeom>
        </p:spPr>
      </p:pic>
      <p:pic>
        <p:nvPicPr>
          <p:cNvPr id="9" name="Picture 8" descr="images (2).jpg"/>
          <p:cNvPicPr>
            <a:picLocks noChangeAspect="1"/>
          </p:cNvPicPr>
          <p:nvPr/>
        </p:nvPicPr>
        <p:blipFill>
          <a:blip r:embed="rId7"/>
          <a:stretch>
            <a:fillRect/>
          </a:stretch>
        </p:blipFill>
        <p:spPr>
          <a:xfrm rot="1449692">
            <a:off x="5890439" y="367461"/>
            <a:ext cx="2491576" cy="3252186"/>
          </a:xfrm>
          <a:prstGeom prst="rect">
            <a:avLst/>
          </a:prstGeom>
        </p:spPr>
      </p:pic>
      <p:pic>
        <p:nvPicPr>
          <p:cNvPr id="10" name="Picture 9" descr="images (8).jpg"/>
          <p:cNvPicPr>
            <a:picLocks noChangeAspect="1"/>
          </p:cNvPicPr>
          <p:nvPr/>
        </p:nvPicPr>
        <p:blipFill>
          <a:blip r:embed="rId8"/>
          <a:stretch>
            <a:fillRect/>
          </a:stretch>
        </p:blipFill>
        <p:spPr>
          <a:xfrm rot="20237609">
            <a:off x="3352800" y="533399"/>
            <a:ext cx="1476375" cy="14139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3355</TotalTime>
  <Words>501</Words>
  <Application>Microsoft Office PowerPoint</Application>
  <PresentationFormat>On-screen Show (4:3)</PresentationFormat>
  <Paragraphs>73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Paper</vt:lpstr>
      <vt:lpstr>MAN MADE DISASTERS</vt:lpstr>
      <vt:lpstr>PRESENTED BY (GO GREEN GROUP):</vt:lpstr>
      <vt:lpstr>INTRODUCTION:</vt:lpstr>
      <vt:lpstr>CONTENTS</vt:lpstr>
      <vt:lpstr>BHOPAL GAS TRAGEDY</vt:lpstr>
      <vt:lpstr>PowerPoint Presentation</vt:lpstr>
      <vt:lpstr>CAUSE:</vt:lpstr>
      <vt:lpstr>PowerPoint Presentation</vt:lpstr>
      <vt:lpstr>Effect:</vt:lpstr>
      <vt:lpstr>PowerPoint Presentation</vt:lpstr>
      <vt:lpstr>PowerPoint Presentation</vt:lpstr>
      <vt:lpstr>GOVERNMENT MEASURES:</vt:lpstr>
      <vt:lpstr>HIROSHIMA AND NAGASAKI</vt:lpstr>
      <vt:lpstr>PowerPoint Presentation</vt:lpstr>
      <vt:lpstr>CAUSE:</vt:lpstr>
      <vt:lpstr>EFFECTS:</vt:lpstr>
      <vt:lpstr>PowerPoint Presentation</vt:lpstr>
      <vt:lpstr>EFFECTS TILL  DATE:</vt:lpstr>
      <vt:lpstr>GOVERNMENT  MEASURES</vt:lpstr>
      <vt:lpstr>DEEPWATER OIL SPILL-MEXICO</vt:lpstr>
      <vt:lpstr>PowerPoint Presentation</vt:lpstr>
      <vt:lpstr>Cause:</vt:lpstr>
      <vt:lpstr>EFFECT:</vt:lpstr>
      <vt:lpstr>Effect till date</vt:lpstr>
      <vt:lpstr>MEASURES:</vt:lpstr>
      <vt:lpstr>PowerPoint Presentation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Mayur</dc:creator>
  <cp:lastModifiedBy>Dan</cp:lastModifiedBy>
  <cp:revision>125</cp:revision>
  <dcterms:created xsi:type="dcterms:W3CDTF">2013-08-03T04:11:29Z</dcterms:created>
  <dcterms:modified xsi:type="dcterms:W3CDTF">2013-08-09T17:42:46Z</dcterms:modified>
</cp:coreProperties>
</file>