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61" r:id="rId4"/>
    <p:sldId id="272" r:id="rId5"/>
    <p:sldId id="259" r:id="rId6"/>
    <p:sldId id="257" r:id="rId7"/>
    <p:sldId id="258" r:id="rId8"/>
    <p:sldId id="266" r:id="rId9"/>
    <p:sldId id="267" r:id="rId10"/>
    <p:sldId id="268" r:id="rId11"/>
    <p:sldId id="269" r:id="rId12"/>
    <p:sldId id="270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>
        <p:scale>
          <a:sx n="77" d="100"/>
          <a:sy n="77" d="100"/>
        </p:scale>
        <p:origin x="-1176" y="2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1B732-FB82-4D95-A521-A7FB5C63AD1E}" type="datetimeFigureOut">
              <a:rPr lang="en-IN" smtClean="0"/>
              <a:pPr/>
              <a:t>05-08-2013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F256E-6BBF-415A-AEFA-47708C45CDE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96312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1B732-FB82-4D95-A521-A7FB5C63AD1E}" type="datetimeFigureOut">
              <a:rPr lang="en-IN" smtClean="0"/>
              <a:pPr/>
              <a:t>05-08-2013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F256E-6BBF-415A-AEFA-47708C45CDE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36555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1B732-FB82-4D95-A521-A7FB5C63AD1E}" type="datetimeFigureOut">
              <a:rPr lang="en-IN" smtClean="0"/>
              <a:pPr/>
              <a:t>05-08-2013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F256E-6BBF-415A-AEFA-47708C45CDE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7480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1B732-FB82-4D95-A521-A7FB5C63AD1E}" type="datetimeFigureOut">
              <a:rPr lang="en-IN" smtClean="0"/>
              <a:pPr/>
              <a:t>05-08-2013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F256E-6BBF-415A-AEFA-47708C45CDE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52587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1B732-FB82-4D95-A521-A7FB5C63AD1E}" type="datetimeFigureOut">
              <a:rPr lang="en-IN" smtClean="0"/>
              <a:pPr/>
              <a:t>05-08-2013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F256E-6BBF-415A-AEFA-47708C45CDE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52121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1B732-FB82-4D95-A521-A7FB5C63AD1E}" type="datetimeFigureOut">
              <a:rPr lang="en-IN" smtClean="0"/>
              <a:pPr/>
              <a:t>05-08-2013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F256E-6BBF-415A-AEFA-47708C45CDE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0107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1B732-FB82-4D95-A521-A7FB5C63AD1E}" type="datetimeFigureOut">
              <a:rPr lang="en-IN" smtClean="0"/>
              <a:pPr/>
              <a:t>05-08-2013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F256E-6BBF-415A-AEFA-47708C45CDE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7812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1B732-FB82-4D95-A521-A7FB5C63AD1E}" type="datetimeFigureOut">
              <a:rPr lang="en-IN" smtClean="0"/>
              <a:pPr/>
              <a:t>05-08-2013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F256E-6BBF-415A-AEFA-47708C45CDE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745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1B732-FB82-4D95-A521-A7FB5C63AD1E}" type="datetimeFigureOut">
              <a:rPr lang="en-IN" smtClean="0"/>
              <a:pPr/>
              <a:t>05-08-2013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F256E-6BBF-415A-AEFA-47708C45CDE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1569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1B732-FB82-4D95-A521-A7FB5C63AD1E}" type="datetimeFigureOut">
              <a:rPr lang="en-IN" smtClean="0"/>
              <a:pPr/>
              <a:t>05-08-2013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F256E-6BBF-415A-AEFA-47708C45CDE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0348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1B732-FB82-4D95-A521-A7FB5C63AD1E}" type="datetimeFigureOut">
              <a:rPr lang="en-IN" smtClean="0"/>
              <a:pPr/>
              <a:t>05-08-2013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F256E-6BBF-415A-AEFA-47708C45CDE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93649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21B732-FB82-4D95-A521-A7FB5C63AD1E}" type="datetimeFigureOut">
              <a:rPr lang="en-IN" smtClean="0"/>
              <a:pPr/>
              <a:t>05-08-2013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BF256E-6BBF-415A-AEFA-47708C45CDE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5496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87824" y="5373216"/>
            <a:ext cx="5976664" cy="1152128"/>
          </a:xfrm>
        </p:spPr>
        <p:txBody>
          <a:bodyPr/>
          <a:lstStyle/>
          <a:p>
            <a:r>
              <a:rPr lang="en-IN" b="1" dirty="0" smtClean="0">
                <a:solidFill>
                  <a:schemeClr val="bg1"/>
                </a:solidFill>
                <a:latin typeface="Rockwell Extra Bold" pitchFamily="18" charset="0"/>
              </a:rPr>
              <a:t>     The Pollution Within</a:t>
            </a:r>
            <a:endParaRPr lang="en-IN" b="1" dirty="0">
              <a:solidFill>
                <a:schemeClr val="bg1"/>
              </a:solidFill>
              <a:latin typeface="Rockwell Extra Bold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404664"/>
            <a:ext cx="7056784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461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5400" dirty="0" smtClean="0">
                <a:solidFill>
                  <a:schemeClr val="bg1"/>
                </a:solidFill>
                <a:latin typeface="Rockwell Extra Bold" pitchFamily="18" charset="0"/>
              </a:rPr>
              <a:t>Overview</a:t>
            </a:r>
            <a:endParaRPr lang="en-IN" sz="5400" dirty="0">
              <a:solidFill>
                <a:schemeClr val="bg1"/>
              </a:solidFill>
              <a:latin typeface="Rockwell Extra Bol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752528"/>
          </a:xfrm>
          <a:solidFill>
            <a:schemeClr val="bg1"/>
          </a:solidFill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IN" sz="4000" dirty="0" smtClean="0">
                <a:latin typeface="Eras Bold ITC" pitchFamily="34" charset="0"/>
              </a:rPr>
              <a:t> The Definition</a:t>
            </a:r>
          </a:p>
          <a:p>
            <a:pPr>
              <a:buFont typeface="Wingdings" pitchFamily="2" charset="2"/>
              <a:buChar char="Ø"/>
            </a:pPr>
            <a:r>
              <a:rPr lang="en-IN" sz="4000" dirty="0">
                <a:latin typeface="Eras Bold ITC" pitchFamily="34" charset="0"/>
              </a:rPr>
              <a:t> </a:t>
            </a:r>
            <a:r>
              <a:rPr lang="en-IN" sz="4000" dirty="0" smtClean="0">
                <a:latin typeface="Eras Bold ITC" pitchFamily="34" charset="0"/>
              </a:rPr>
              <a:t>Genetic Engineering</a:t>
            </a:r>
          </a:p>
          <a:p>
            <a:pPr>
              <a:buFont typeface="Wingdings" pitchFamily="2" charset="2"/>
              <a:buChar char="Ø"/>
            </a:pPr>
            <a:r>
              <a:rPr lang="en-IN" sz="4000" dirty="0">
                <a:latin typeface="Eras Bold ITC" pitchFamily="34" charset="0"/>
              </a:rPr>
              <a:t> </a:t>
            </a:r>
            <a:r>
              <a:rPr lang="en-IN" sz="4000" dirty="0" smtClean="0">
                <a:latin typeface="Eras Bold ITC" pitchFamily="34" charset="0"/>
              </a:rPr>
              <a:t>Invasive Species</a:t>
            </a:r>
          </a:p>
          <a:p>
            <a:pPr>
              <a:buFont typeface="Wingdings" pitchFamily="2" charset="2"/>
              <a:buChar char="Ø"/>
            </a:pPr>
            <a:r>
              <a:rPr lang="en-IN" sz="4000" dirty="0">
                <a:latin typeface="Eras Bold ITC" pitchFamily="34" charset="0"/>
              </a:rPr>
              <a:t> </a:t>
            </a:r>
            <a:r>
              <a:rPr lang="en-IN" sz="4000" dirty="0" smtClean="0">
                <a:latin typeface="Eras Bold ITC" pitchFamily="34" charset="0"/>
              </a:rPr>
              <a:t>Controversial Term</a:t>
            </a:r>
          </a:p>
          <a:p>
            <a:pPr>
              <a:buFont typeface="Wingdings" pitchFamily="2" charset="2"/>
              <a:buChar char="Ø"/>
            </a:pPr>
            <a:r>
              <a:rPr lang="en-IN" sz="4000" dirty="0" smtClean="0">
                <a:latin typeface="Eras Bold ITC" pitchFamily="34" charset="0"/>
              </a:rPr>
              <a:t> Back Breeding</a:t>
            </a:r>
          </a:p>
          <a:p>
            <a:pPr>
              <a:buFont typeface="Wingdings" pitchFamily="2" charset="2"/>
              <a:buChar char="Ø"/>
            </a:pPr>
            <a:r>
              <a:rPr lang="en-IN" sz="4000" dirty="0">
                <a:latin typeface="Eras Bold ITC" pitchFamily="34" charset="0"/>
              </a:rPr>
              <a:t> </a:t>
            </a:r>
            <a:r>
              <a:rPr lang="en-IN" sz="4000" dirty="0" smtClean="0">
                <a:latin typeface="Eras Bold ITC" pitchFamily="34" charset="0"/>
              </a:rPr>
              <a:t>Genetic Erosion </a:t>
            </a:r>
            <a:endParaRPr lang="en-IN" sz="4000" dirty="0">
              <a:latin typeface="Eras Bold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6665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5400" dirty="0" smtClean="0">
                <a:solidFill>
                  <a:schemeClr val="bg1"/>
                </a:solidFill>
                <a:latin typeface="Rockwell Extra Bold" pitchFamily="18" charset="0"/>
              </a:rPr>
              <a:t>The Definition</a:t>
            </a:r>
            <a:endParaRPr lang="en-IN" sz="5400" dirty="0">
              <a:solidFill>
                <a:schemeClr val="bg1"/>
              </a:solidFill>
              <a:latin typeface="Rockwell Extra Bol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IN" dirty="0" smtClean="0">
              <a:solidFill>
                <a:srgbClr val="FFFF00"/>
              </a:solidFill>
              <a:latin typeface="Adobe Gothic Std B" pitchFamily="34" charset="-128"/>
              <a:ea typeface="Adobe Gothic Std B" pitchFamily="34" charset="-128"/>
            </a:endParaRPr>
          </a:p>
          <a:p>
            <a:pPr marL="0" indent="0">
              <a:buNone/>
            </a:pPr>
            <a:r>
              <a:rPr lang="en-IN" dirty="0" smtClean="0">
                <a:solidFill>
                  <a:srgbClr val="FFFF00"/>
                </a:solidFill>
                <a:latin typeface="Adobe Gothic Std B" pitchFamily="34" charset="-128"/>
                <a:ea typeface="Adobe Gothic Std B" pitchFamily="34" charset="-128"/>
              </a:rPr>
              <a:t>A controversial term for uncontrolled </a:t>
            </a:r>
          </a:p>
          <a:p>
            <a:pPr marL="0" indent="0">
              <a:buNone/>
            </a:pPr>
            <a:r>
              <a:rPr lang="en-IN" dirty="0" smtClean="0">
                <a:solidFill>
                  <a:srgbClr val="FFFF00"/>
                </a:solidFill>
                <a:latin typeface="Adobe Gothic Std B" pitchFamily="34" charset="-128"/>
                <a:ea typeface="Adobe Gothic Std B" pitchFamily="34" charset="-128"/>
              </a:rPr>
              <a:t>Gene flow into Wild Populations .</a:t>
            </a:r>
          </a:p>
          <a:p>
            <a:pPr marL="0" indent="0">
              <a:buNone/>
            </a:pPr>
            <a:endParaRPr lang="en-IN" dirty="0">
              <a:solidFill>
                <a:srgbClr val="FFFF00"/>
              </a:solidFill>
              <a:latin typeface="Adobe Gothic Std B" pitchFamily="34" charset="-128"/>
              <a:ea typeface="Adobe Gothic Std B" pitchFamily="34" charset="-128"/>
            </a:endParaRPr>
          </a:p>
          <a:p>
            <a:pPr marL="0" indent="0">
              <a:buNone/>
            </a:pPr>
            <a:r>
              <a:rPr lang="en-IN" dirty="0" smtClean="0">
                <a:solidFill>
                  <a:srgbClr val="FFFF00"/>
                </a:solidFill>
                <a:latin typeface="Adobe Gothic Std B" pitchFamily="34" charset="-128"/>
                <a:ea typeface="Adobe Gothic Std B" pitchFamily="34" charset="-128"/>
              </a:rPr>
              <a:t>This is undesirable according to groups such as </a:t>
            </a:r>
            <a:r>
              <a:rPr lang="en-IN" dirty="0" smtClean="0">
                <a:solidFill>
                  <a:schemeClr val="bg1"/>
                </a:solidFill>
                <a:latin typeface="Adobe Gothic Std B" pitchFamily="34" charset="-128"/>
                <a:ea typeface="Adobe Gothic Std B" pitchFamily="34" charset="-128"/>
              </a:rPr>
              <a:t>“Greenpeace” </a:t>
            </a:r>
            <a:r>
              <a:rPr lang="en-IN" dirty="0" smtClean="0">
                <a:solidFill>
                  <a:srgbClr val="FFFF00"/>
                </a:solidFill>
                <a:latin typeface="Adobe Gothic Std B" pitchFamily="34" charset="-128"/>
                <a:ea typeface="Adobe Gothic Std B" pitchFamily="34" charset="-128"/>
              </a:rPr>
              <a:t>&amp; </a:t>
            </a:r>
            <a:r>
              <a:rPr lang="en-IN" dirty="0" smtClean="0">
                <a:solidFill>
                  <a:schemeClr val="bg1"/>
                </a:solidFill>
                <a:latin typeface="Adobe Gothic Std B" pitchFamily="34" charset="-128"/>
                <a:ea typeface="Adobe Gothic Std B" pitchFamily="34" charset="-128"/>
              </a:rPr>
              <a:t>“TRAFFIC”</a:t>
            </a:r>
            <a:r>
              <a:rPr lang="en-IN" dirty="0" smtClean="0">
                <a:solidFill>
                  <a:srgbClr val="FFFF00"/>
                </a:solidFill>
                <a:latin typeface="Adobe Gothic Std B" pitchFamily="34" charset="-128"/>
                <a:ea typeface="Adobe Gothic Std B" pitchFamily="34" charset="-128"/>
              </a:rPr>
              <a:t>.</a:t>
            </a:r>
            <a:endParaRPr lang="en-IN" dirty="0" smtClean="0">
              <a:solidFill>
                <a:schemeClr val="bg1"/>
              </a:solidFill>
              <a:latin typeface="Adobe Gothic Std B" pitchFamily="34" charset="-128"/>
              <a:ea typeface="Adobe Gothic Std B" pitchFamily="34" charset="-128"/>
            </a:endParaRPr>
          </a:p>
          <a:p>
            <a:pPr marL="0" indent="0">
              <a:buNone/>
            </a:pPr>
            <a:endParaRPr lang="en-IN" dirty="0">
              <a:solidFill>
                <a:srgbClr val="FFFF00"/>
              </a:solidFill>
              <a:latin typeface="Adobe Gothic Std B" pitchFamily="34" charset="-128"/>
              <a:ea typeface="Adobe Gothic Std B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691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800" dirty="0" smtClean="0">
                <a:solidFill>
                  <a:schemeClr val="bg1"/>
                </a:solidFill>
                <a:latin typeface="Rockwell Extra Bold" pitchFamily="18" charset="0"/>
              </a:rPr>
              <a:t>Controversial Term</a:t>
            </a:r>
            <a:endParaRPr lang="en-IN" sz="4800" dirty="0">
              <a:solidFill>
                <a:schemeClr val="bg1"/>
              </a:solidFill>
              <a:latin typeface="Rockwell Extra Bol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06104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IN" sz="4400" dirty="0" smtClean="0">
                <a:solidFill>
                  <a:srgbClr val="FFFF00"/>
                </a:solidFill>
                <a:latin typeface="Eras Bold ITC" pitchFamily="34" charset="0"/>
              </a:rPr>
              <a:t> Genetic Deterioration</a:t>
            </a:r>
          </a:p>
          <a:p>
            <a:pPr>
              <a:buFont typeface="Wingdings" pitchFamily="2" charset="2"/>
              <a:buChar char="Ø"/>
            </a:pPr>
            <a:r>
              <a:rPr lang="en-IN" sz="4400" dirty="0">
                <a:solidFill>
                  <a:srgbClr val="FFFF00"/>
                </a:solidFill>
                <a:latin typeface="Eras Bold ITC" pitchFamily="34" charset="0"/>
              </a:rPr>
              <a:t> </a:t>
            </a:r>
            <a:r>
              <a:rPr lang="en-IN" sz="4400" dirty="0" smtClean="0">
                <a:solidFill>
                  <a:srgbClr val="FFFF00"/>
                </a:solidFill>
                <a:latin typeface="Eras Bold ITC" pitchFamily="34" charset="0"/>
              </a:rPr>
              <a:t>Genetic Aggression</a:t>
            </a:r>
          </a:p>
          <a:p>
            <a:pPr>
              <a:buFont typeface="Wingdings" pitchFamily="2" charset="2"/>
              <a:buChar char="Ø"/>
            </a:pPr>
            <a:r>
              <a:rPr lang="en-IN" sz="4400">
                <a:solidFill>
                  <a:srgbClr val="FFFF00"/>
                </a:solidFill>
                <a:latin typeface="Eras Bold ITC" pitchFamily="34" charset="0"/>
              </a:rPr>
              <a:t> </a:t>
            </a:r>
            <a:r>
              <a:rPr lang="en-IN" sz="4400" smtClean="0">
                <a:solidFill>
                  <a:srgbClr val="FFFF00"/>
                </a:solidFill>
                <a:latin typeface="Eras Bold ITC" pitchFamily="34" charset="0"/>
              </a:rPr>
              <a:t>Genetic </a:t>
            </a:r>
            <a:r>
              <a:rPr lang="en-IN" sz="4400" dirty="0" smtClean="0">
                <a:solidFill>
                  <a:srgbClr val="FFFF00"/>
                </a:solidFill>
                <a:latin typeface="Eras Bold ITC" pitchFamily="34" charset="0"/>
              </a:rPr>
              <a:t>Mixing</a:t>
            </a:r>
          </a:p>
          <a:p>
            <a:pPr>
              <a:buFont typeface="Wingdings" pitchFamily="2" charset="2"/>
              <a:buChar char="Ø"/>
            </a:pPr>
            <a:r>
              <a:rPr lang="en-IN" sz="4400" dirty="0">
                <a:solidFill>
                  <a:srgbClr val="FFFF00"/>
                </a:solidFill>
                <a:latin typeface="Eras Bold ITC" pitchFamily="34" charset="0"/>
              </a:rPr>
              <a:t> </a:t>
            </a:r>
            <a:r>
              <a:rPr lang="en-IN" sz="4400" dirty="0" smtClean="0">
                <a:solidFill>
                  <a:srgbClr val="FFFF00"/>
                </a:solidFill>
                <a:latin typeface="Eras Bold ITC" pitchFamily="34" charset="0"/>
              </a:rPr>
              <a:t>Pre-Historic Concept</a:t>
            </a:r>
            <a:endParaRPr lang="en-IN" sz="4400" dirty="0">
              <a:latin typeface="Eras Bold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0153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5400" dirty="0" smtClean="0">
                <a:solidFill>
                  <a:schemeClr val="bg1"/>
                </a:solidFill>
                <a:latin typeface="Rockwell Extra Bold" pitchFamily="18" charset="0"/>
              </a:rPr>
              <a:t>Back Breeding</a:t>
            </a:r>
            <a:endParaRPr lang="en-IN" sz="5400" dirty="0">
              <a:solidFill>
                <a:schemeClr val="bg1"/>
              </a:solidFill>
              <a:latin typeface="Rockwell Extra Bol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53347"/>
          </a:xfrm>
          <a:solidFill>
            <a:schemeClr val="bg1"/>
          </a:solidFill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IN" sz="4400" dirty="0" smtClean="0">
                <a:latin typeface="Eras Bold ITC" pitchFamily="34" charset="0"/>
              </a:rPr>
              <a:t> Artificial or Selective   Breeding</a:t>
            </a:r>
          </a:p>
          <a:p>
            <a:pPr>
              <a:buFont typeface="Wingdings" pitchFamily="2" charset="2"/>
              <a:buChar char="Ø"/>
            </a:pPr>
            <a:r>
              <a:rPr lang="en-IN" sz="4400" dirty="0" smtClean="0">
                <a:latin typeface="Eras Bold ITC" pitchFamily="34" charset="0"/>
              </a:rPr>
              <a:t> Extinct Animals</a:t>
            </a:r>
          </a:p>
          <a:p>
            <a:pPr>
              <a:buFont typeface="Wingdings" pitchFamily="2" charset="2"/>
              <a:buChar char="Ø"/>
            </a:pPr>
            <a:r>
              <a:rPr lang="en-IN" sz="4400" dirty="0" smtClean="0">
                <a:latin typeface="Eras Bold ITC" pitchFamily="34" charset="0"/>
              </a:rPr>
              <a:t> Conservation Biology</a:t>
            </a:r>
          </a:p>
          <a:p>
            <a:pPr>
              <a:buFont typeface="Wingdings" pitchFamily="2" charset="2"/>
              <a:buChar char="Ø"/>
            </a:pPr>
            <a:r>
              <a:rPr lang="en-IN" sz="4400" dirty="0" smtClean="0">
                <a:latin typeface="Eras Bold ITC" pitchFamily="34" charset="0"/>
              </a:rPr>
              <a:t> Examples</a:t>
            </a:r>
            <a:endParaRPr lang="en-IN" sz="4400" dirty="0">
              <a:latin typeface="Eras Bold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219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3732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25458" y="5733256"/>
            <a:ext cx="674288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 smtClean="0">
                <a:solidFill>
                  <a:schemeClr val="bg1"/>
                </a:solidFill>
                <a:latin typeface="Rockwell Extra Bold" pitchFamily="18" charset="0"/>
                <a:ea typeface="Adobe Gothic Std B" pitchFamily="34" charset="-128"/>
              </a:rPr>
              <a:t>Breeding Back</a:t>
            </a:r>
            <a:r>
              <a:rPr lang="en-IN" sz="2800" dirty="0" smtClean="0">
                <a:solidFill>
                  <a:schemeClr val="bg1"/>
                </a:solidFill>
                <a:latin typeface="Adobe Gothic Std B" pitchFamily="34" charset="-128"/>
                <a:ea typeface="Adobe Gothic Std B" pitchFamily="34" charset="-128"/>
              </a:rPr>
              <a:t> </a:t>
            </a:r>
          </a:p>
          <a:p>
            <a:r>
              <a:rPr lang="en-IN" sz="2800" dirty="0" smtClean="0">
                <a:solidFill>
                  <a:schemeClr val="bg1"/>
                </a:solidFill>
                <a:latin typeface="Adobe Gothic Std B" pitchFamily="34" charset="-128"/>
                <a:ea typeface="Adobe Gothic Std B" pitchFamily="34" charset="-128"/>
              </a:rPr>
              <a:t>(Heck Cattle Group in Netherlands)</a:t>
            </a:r>
            <a:endParaRPr lang="en-IN" sz="2800" dirty="0">
              <a:solidFill>
                <a:schemeClr val="bg1"/>
              </a:solidFill>
              <a:latin typeface="Adobe Gothic Std B" pitchFamily="34" charset="-128"/>
              <a:ea typeface="Adobe Gothic Std B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09583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32"/>
            <a:ext cx="9144000" cy="54229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2925" y="5475472"/>
            <a:ext cx="741682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 smtClean="0">
                <a:solidFill>
                  <a:schemeClr val="bg1"/>
                </a:solidFill>
                <a:latin typeface="Rockwell Extra Bold" pitchFamily="18" charset="0"/>
                <a:ea typeface="Adobe Gothic Std B" pitchFamily="34" charset="-128"/>
              </a:rPr>
              <a:t>Breeding Back</a:t>
            </a:r>
            <a:r>
              <a:rPr lang="en-IN" sz="2800" dirty="0" smtClean="0">
                <a:solidFill>
                  <a:schemeClr val="bg1"/>
                </a:solidFill>
                <a:latin typeface="Adobe Gothic Std B" pitchFamily="34" charset="-128"/>
                <a:ea typeface="Adobe Gothic Std B" pitchFamily="34" charset="-128"/>
              </a:rPr>
              <a:t> </a:t>
            </a:r>
          </a:p>
          <a:p>
            <a:r>
              <a:rPr lang="en-IN" sz="2800" dirty="0" smtClean="0">
                <a:solidFill>
                  <a:schemeClr val="bg1"/>
                </a:solidFill>
                <a:latin typeface="Adobe Gothic Std B" pitchFamily="34" charset="-128"/>
                <a:ea typeface="Adobe Gothic Std B" pitchFamily="34" charset="-128"/>
              </a:rPr>
              <a:t>(</a:t>
            </a:r>
            <a:r>
              <a:rPr lang="en-IN" sz="2800" dirty="0" err="1" smtClean="0">
                <a:solidFill>
                  <a:schemeClr val="bg1"/>
                </a:solidFill>
                <a:latin typeface="Adobe Gothic Std B" pitchFamily="34" charset="-128"/>
                <a:ea typeface="Adobe Gothic Std B" pitchFamily="34" charset="-128"/>
              </a:rPr>
              <a:t>Tamaskan</a:t>
            </a:r>
            <a:r>
              <a:rPr lang="en-IN" sz="2800" dirty="0" smtClean="0">
                <a:solidFill>
                  <a:schemeClr val="bg1"/>
                </a:solidFill>
                <a:latin typeface="Adobe Gothic Std B" pitchFamily="34" charset="-128"/>
                <a:ea typeface="Adobe Gothic Std B" pitchFamily="34" charset="-128"/>
              </a:rPr>
              <a:t> Dog bred to resemble the Wolf in phenotype)</a:t>
            </a:r>
          </a:p>
          <a:p>
            <a:endParaRPr lang="en-IN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23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229600" cy="1143000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solidFill>
                  <a:schemeClr val="bg1"/>
                </a:solidFill>
                <a:latin typeface="Rockwell" pitchFamily="18" charset="0"/>
              </a:rPr>
              <a:t>Genetic Erosion &amp; Pollution </a:t>
            </a:r>
            <a:r>
              <a:rPr lang="en-US" sz="4800" b="1" dirty="0">
                <a:solidFill>
                  <a:schemeClr val="bg1"/>
                </a:solidFill>
                <a:latin typeface="Rockwell" pitchFamily="18" charset="0"/>
              </a:rPr>
              <a:t>A</a:t>
            </a:r>
            <a:r>
              <a:rPr lang="en-US" sz="4800" b="1" dirty="0" smtClean="0">
                <a:solidFill>
                  <a:schemeClr val="bg1"/>
                </a:solidFill>
                <a:latin typeface="Rockwell" pitchFamily="18" charset="0"/>
              </a:rPr>
              <a:t>ssessment Methodologies</a:t>
            </a:r>
            <a:endParaRPr lang="en-US" sz="4800" b="1" dirty="0">
              <a:solidFill>
                <a:schemeClr val="bg1"/>
              </a:solidFill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5105400"/>
          </a:xfrm>
          <a:noFill/>
        </p:spPr>
        <p:txBody>
          <a:bodyPr>
            <a:normAutofit/>
          </a:bodyPr>
          <a:lstStyle/>
          <a:p>
            <a:endParaRPr lang="en-US" dirty="0" smtClean="0">
              <a:solidFill>
                <a:srgbClr val="FF3300"/>
              </a:solidFill>
            </a:endParaRPr>
          </a:p>
          <a:p>
            <a:endParaRPr lang="en-US" sz="3600" dirty="0" smtClean="0">
              <a:solidFill>
                <a:srgbClr val="FF0000"/>
              </a:solidFill>
              <a:latin typeface="Eras Bold ITC" pitchFamily="34" charset="0"/>
              <a:cs typeface="JasmineUPC" pitchFamily="18" charset="-34"/>
            </a:endParaRPr>
          </a:p>
          <a:p>
            <a:r>
              <a:rPr lang="en-US" sz="4000" dirty="0" smtClean="0">
                <a:solidFill>
                  <a:srgbClr val="FF0000"/>
                </a:solidFill>
                <a:latin typeface="Eras Bold ITC" pitchFamily="34" charset="0"/>
                <a:cs typeface="JasmineUPC" pitchFamily="18" charset="-34"/>
              </a:rPr>
              <a:t>Objectives : 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>
                <a:solidFill>
                  <a:srgbClr val="FFFF00"/>
                </a:solidFill>
              </a:rPr>
              <a:t>Agree genetic erosion and pollution assessment methodologies for CWR.                 (Crop Wild Relatives)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>
                <a:solidFill>
                  <a:srgbClr val="FFFF00"/>
                </a:solidFill>
              </a:rPr>
              <a:t>To assess and predict genetic erosion.</a:t>
            </a:r>
          </a:p>
          <a:p>
            <a:endParaRPr lang="en-US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924800" cy="1676400"/>
          </a:xfr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>
              <a:defRPr/>
            </a:pPr>
            <a:r>
              <a:rPr lang="en-US" sz="4800" b="1" dirty="0" smtClean="0">
                <a:solidFill>
                  <a:schemeClr val="bg1">
                    <a:lumMod val="50000"/>
                  </a:schemeClr>
                </a:solidFill>
                <a:latin typeface="Rockwell" pitchFamily="18" charset="0"/>
              </a:rPr>
              <a:t>Prioritization </a:t>
            </a:r>
            <a:r>
              <a:rPr lang="en-US" dirty="0" smtClean="0">
                <a:solidFill>
                  <a:schemeClr val="bg1"/>
                </a:solidFill>
                <a:latin typeface="Rockwell" pitchFamily="18" charset="0"/>
              </a:rPr>
              <a:t>- Which </a:t>
            </a:r>
            <a:r>
              <a:rPr lang="en-US" dirty="0" err="1" smtClean="0">
                <a:solidFill>
                  <a:schemeClr val="bg1"/>
                </a:solidFill>
                <a:latin typeface="Rockwell" pitchFamily="18" charset="0"/>
              </a:rPr>
              <a:t>taxa</a:t>
            </a:r>
            <a:r>
              <a:rPr lang="en-US" dirty="0" smtClean="0">
                <a:solidFill>
                  <a:schemeClr val="bg1"/>
                </a:solidFill>
                <a:latin typeface="Rockwell" pitchFamily="18" charset="0"/>
              </a:rPr>
              <a:t> do we assess in detail?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514600"/>
            <a:ext cx="7772400" cy="4114800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r>
              <a:rPr lang="en-US" sz="3600" dirty="0" smtClean="0">
                <a:latin typeface="Forte" pitchFamily="66" charset="0"/>
                <a:ea typeface="Batang" pitchFamily="18" charset="-127"/>
                <a:cs typeface="Arial" pitchFamily="34" charset="0"/>
              </a:rPr>
              <a:t>We have to highlight the </a:t>
            </a:r>
            <a:r>
              <a:rPr lang="en-US" sz="3600" dirty="0" err="1" smtClean="0">
                <a:latin typeface="Forte" pitchFamily="66" charset="0"/>
                <a:ea typeface="Batang" pitchFamily="18" charset="-127"/>
                <a:cs typeface="Arial" pitchFamily="34" charset="0"/>
              </a:rPr>
              <a:t>taxa</a:t>
            </a:r>
            <a:r>
              <a:rPr lang="en-US" sz="3600" dirty="0" smtClean="0">
                <a:latin typeface="Forte" pitchFamily="66" charset="0"/>
                <a:ea typeface="Batang" pitchFamily="18" charset="-127"/>
                <a:cs typeface="Arial" pitchFamily="34" charset="0"/>
              </a:rPr>
              <a:t> where more detailed assessment of genetic erosion/pollution and subsequent monitoring is needed.</a:t>
            </a:r>
          </a:p>
          <a:p>
            <a:r>
              <a:rPr lang="en-US" dirty="0" smtClean="0">
                <a:solidFill>
                  <a:srgbClr val="FF3300"/>
                </a:solidFill>
                <a:latin typeface="Forte" pitchFamily="66" charset="0"/>
                <a:ea typeface="Batang" pitchFamily="18" charset="-127"/>
                <a:cs typeface="Arial" pitchFamily="34" charset="0"/>
              </a:rPr>
              <a:t>The Red List threat category could be a determining factor in choosing the level of assessment of genetic erosion/pollution.</a:t>
            </a:r>
            <a:endParaRPr lang="en-US" dirty="0" smtClean="0">
              <a:latin typeface="Forte" pitchFamily="66" charset="0"/>
              <a:ea typeface="Batang" pitchFamily="18" charset="-127"/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7924800" cy="1447800"/>
          </a:xfr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noAutofit/>
          </a:bodyPr>
          <a:lstStyle/>
          <a:p>
            <a:pPr algn="l">
              <a:defRPr/>
            </a:pPr>
            <a:r>
              <a:rPr lang="en-US" sz="4800" b="1" dirty="0" smtClean="0">
                <a:solidFill>
                  <a:srgbClr val="FF0000"/>
                </a:solidFill>
                <a:latin typeface="Rockwell" pitchFamily="18" charset="0"/>
              </a:rPr>
              <a:t>Session 1</a:t>
            </a:r>
            <a:r>
              <a:rPr lang="en-US" sz="4800" b="1" dirty="0" smtClean="0">
                <a:solidFill>
                  <a:schemeClr val="bg1"/>
                </a:solidFill>
                <a:latin typeface="Rockwell" pitchFamily="18" charset="0"/>
              </a:rPr>
              <a:t/>
            </a:r>
            <a:br>
              <a:rPr lang="en-US" sz="4800" b="1" dirty="0" smtClean="0">
                <a:solidFill>
                  <a:schemeClr val="bg1"/>
                </a:solidFill>
                <a:latin typeface="Rockwell" pitchFamily="18" charset="0"/>
              </a:rPr>
            </a:br>
            <a:r>
              <a:rPr lang="en-US" sz="4800" dirty="0" smtClean="0">
                <a:solidFill>
                  <a:schemeClr val="bg1"/>
                </a:solidFill>
                <a:latin typeface="Rockwell" pitchFamily="18" charset="0"/>
              </a:rPr>
              <a:t>( Presentations and </a:t>
            </a:r>
            <a:br>
              <a:rPr lang="en-US" sz="4800" dirty="0" smtClean="0">
                <a:solidFill>
                  <a:schemeClr val="bg1"/>
                </a:solidFill>
                <a:latin typeface="Rockwell" pitchFamily="18" charset="0"/>
              </a:rPr>
            </a:br>
            <a:r>
              <a:rPr lang="en-US" sz="4800" dirty="0" smtClean="0">
                <a:solidFill>
                  <a:schemeClr val="bg1"/>
                </a:solidFill>
                <a:latin typeface="Rockwell" pitchFamily="18" charset="0"/>
              </a:rPr>
              <a:t>Discussions ) :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86000"/>
            <a:ext cx="7772400" cy="4114800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</a:pPr>
            <a:endParaRPr lang="en-US" dirty="0" smtClean="0">
              <a:solidFill>
                <a:srgbClr val="FFFF00"/>
              </a:solidFill>
            </a:endParaRPr>
          </a:p>
          <a:p>
            <a:pPr>
              <a:lnSpc>
                <a:spcPct val="140000"/>
              </a:lnSpc>
              <a:buFont typeface="Wingdings" pitchFamily="2" charset="2"/>
              <a:buChar char="q"/>
            </a:pPr>
            <a:r>
              <a:rPr lang="en-US" sz="4400" dirty="0" smtClean="0">
                <a:solidFill>
                  <a:srgbClr val="FFFF00"/>
                </a:solidFill>
              </a:rPr>
              <a:t>Political and legal issues.</a:t>
            </a:r>
          </a:p>
          <a:p>
            <a:pPr>
              <a:lnSpc>
                <a:spcPct val="140000"/>
              </a:lnSpc>
              <a:buFont typeface="Wingdings" pitchFamily="2" charset="2"/>
              <a:buChar char="q"/>
            </a:pPr>
            <a:r>
              <a:rPr lang="en-US" sz="4400" dirty="0" smtClean="0">
                <a:solidFill>
                  <a:srgbClr val="FFFF00"/>
                </a:solidFill>
              </a:rPr>
              <a:t> Genetic erosion.</a:t>
            </a:r>
          </a:p>
          <a:p>
            <a:pPr>
              <a:lnSpc>
                <a:spcPct val="140000"/>
              </a:lnSpc>
              <a:buFont typeface="Wingdings" pitchFamily="2" charset="2"/>
              <a:buChar char="q"/>
            </a:pPr>
            <a:r>
              <a:rPr lang="en-US" sz="4400" dirty="0" smtClean="0">
                <a:solidFill>
                  <a:srgbClr val="FFFF00"/>
                </a:solidFill>
              </a:rPr>
              <a:t>Genetic pollution.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229600" cy="1143000"/>
          </a:xfr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en-US" sz="4800" b="1" dirty="0" smtClean="0">
                <a:solidFill>
                  <a:srgbClr val="FF0000"/>
                </a:solidFill>
                <a:latin typeface="Rockwell" pitchFamily="18" charset="0"/>
              </a:rPr>
              <a:t>Session 2</a:t>
            </a:r>
            <a:r>
              <a:rPr lang="en-US" sz="4800" dirty="0" smtClean="0">
                <a:solidFill>
                  <a:schemeClr val="bg1"/>
                </a:solidFill>
                <a:latin typeface="Rockwell" pitchFamily="18" charset="0"/>
              </a:rPr>
              <a:t/>
            </a:r>
            <a:br>
              <a:rPr lang="en-US" sz="4800" dirty="0" smtClean="0">
                <a:solidFill>
                  <a:schemeClr val="bg1"/>
                </a:solidFill>
                <a:latin typeface="Rockwell" pitchFamily="18" charset="0"/>
              </a:rPr>
            </a:br>
            <a:r>
              <a:rPr lang="en-US" sz="4800" dirty="0" smtClean="0">
                <a:solidFill>
                  <a:schemeClr val="bg1"/>
                </a:solidFill>
                <a:latin typeface="Rockwell" pitchFamily="18" charset="0"/>
              </a:rPr>
              <a:t>( Monitoring ):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525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n-US" sz="4000" dirty="0" smtClean="0">
                <a:solidFill>
                  <a:srgbClr val="FFFF00"/>
                </a:solidFill>
              </a:rPr>
              <a:t>Monitoring at the taxonomic level.</a:t>
            </a:r>
          </a:p>
          <a:p>
            <a:pPr>
              <a:buFont typeface="Wingdings" pitchFamily="2" charset="2"/>
              <a:buChar char="q"/>
            </a:pPr>
            <a:endParaRPr lang="en-US" dirty="0" smtClean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en-US" sz="4000" dirty="0" smtClean="0">
                <a:solidFill>
                  <a:srgbClr val="FFFF00"/>
                </a:solidFill>
              </a:rPr>
              <a:t>Monitoring at the population level.</a:t>
            </a:r>
          </a:p>
          <a:p>
            <a:pPr>
              <a:buFont typeface="Wingdings" pitchFamily="2" charset="2"/>
              <a:buChar char="q"/>
            </a:pPr>
            <a:endParaRPr lang="en-US" dirty="0" smtClean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en-US" sz="4000" dirty="0" smtClean="0">
                <a:solidFill>
                  <a:srgbClr val="FFFF00"/>
                </a:solidFill>
              </a:rPr>
              <a:t>Monitoring at the gene level.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614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229600" cy="1143000"/>
          </a:xfr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en-US" sz="4800" b="1" dirty="0" smtClean="0">
                <a:solidFill>
                  <a:srgbClr val="FF0000"/>
                </a:solidFill>
                <a:latin typeface="Rockwell" pitchFamily="18" charset="0"/>
              </a:rPr>
              <a:t>Session 3</a:t>
            </a:r>
            <a:r>
              <a:rPr lang="en-US" sz="4800" dirty="0" smtClean="0">
                <a:solidFill>
                  <a:schemeClr val="bg1"/>
                </a:solidFill>
                <a:latin typeface="Rockwell" pitchFamily="18" charset="0"/>
              </a:rPr>
              <a:t/>
            </a:r>
            <a:br>
              <a:rPr lang="en-US" sz="4800" dirty="0" smtClean="0">
                <a:solidFill>
                  <a:schemeClr val="bg1"/>
                </a:solidFill>
                <a:latin typeface="Rockwell" pitchFamily="18" charset="0"/>
              </a:rPr>
            </a:br>
            <a:r>
              <a:rPr lang="en-US" sz="4800" dirty="0" smtClean="0">
                <a:solidFill>
                  <a:schemeClr val="bg1"/>
                </a:solidFill>
                <a:latin typeface="Rockwell" pitchFamily="18" charset="0"/>
              </a:rPr>
              <a:t>( Case Studies ):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057400"/>
            <a:ext cx="4419600" cy="4114800"/>
          </a:xfrm>
        </p:spPr>
        <p:txBody>
          <a:bodyPr>
            <a:normAutofit lnSpcReduction="10000"/>
          </a:bodyPr>
          <a:lstStyle/>
          <a:p>
            <a:pPr>
              <a:lnSpc>
                <a:spcPct val="240000"/>
              </a:lnSpc>
              <a:buFont typeface="Wingdings" pitchFamily="2" charset="2"/>
              <a:buChar char="q"/>
            </a:pPr>
            <a:r>
              <a:rPr lang="en-US" sz="3600" dirty="0" smtClean="0">
                <a:solidFill>
                  <a:srgbClr val="FFFF00"/>
                </a:solidFill>
              </a:rPr>
              <a:t> Agricultural crops.</a:t>
            </a:r>
          </a:p>
          <a:p>
            <a:pPr>
              <a:lnSpc>
                <a:spcPct val="240000"/>
              </a:lnSpc>
              <a:buFont typeface="Wingdings" pitchFamily="2" charset="2"/>
              <a:buChar char="q"/>
            </a:pPr>
            <a:r>
              <a:rPr lang="en-US" sz="3600" dirty="0" smtClean="0">
                <a:solidFill>
                  <a:srgbClr val="FFFF00"/>
                </a:solidFill>
              </a:rPr>
              <a:t>Horticultural crops.</a:t>
            </a:r>
          </a:p>
          <a:p>
            <a:pPr>
              <a:lnSpc>
                <a:spcPct val="240000"/>
              </a:lnSpc>
              <a:buFont typeface="Wingdings" pitchFamily="2" charset="2"/>
              <a:buChar char="q"/>
            </a:pPr>
            <a:r>
              <a:rPr lang="en-US" sz="3600" dirty="0" smtClean="0">
                <a:solidFill>
                  <a:srgbClr val="FFFF00"/>
                </a:solidFill>
              </a:rPr>
              <a:t> Forestry.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4572000" y="2209800"/>
            <a:ext cx="4352925" cy="347172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lvl="1">
              <a:lnSpc>
                <a:spcPct val="210000"/>
              </a:lnSpc>
              <a:buFont typeface="Wingdings" pitchFamily="2" charset="2"/>
              <a:buChar char="ü"/>
              <a:defRPr/>
            </a:pPr>
            <a:r>
              <a:rPr lang="en-US" sz="2400" dirty="0" smtClean="0">
                <a:latin typeface="Forte" pitchFamily="66" charset="0"/>
              </a:rPr>
              <a:t> Any </a:t>
            </a:r>
            <a:r>
              <a:rPr lang="en-US" sz="2400" dirty="0">
                <a:latin typeface="Forte" pitchFamily="66" charset="0"/>
              </a:rPr>
              <a:t>special cases to </a:t>
            </a:r>
            <a:r>
              <a:rPr lang="en-US" sz="2400" dirty="0" smtClean="0">
                <a:latin typeface="Forte" pitchFamily="66" charset="0"/>
              </a:rPr>
              <a:t>consider  ? </a:t>
            </a:r>
            <a:endParaRPr lang="en-US" sz="2400" dirty="0">
              <a:latin typeface="Forte" pitchFamily="66" charset="0"/>
            </a:endParaRPr>
          </a:p>
          <a:p>
            <a:pPr lvl="1">
              <a:lnSpc>
                <a:spcPct val="210000"/>
              </a:lnSpc>
              <a:buFont typeface="Wingdings" pitchFamily="2" charset="2"/>
              <a:buChar char="ü"/>
              <a:defRPr/>
            </a:pPr>
            <a:r>
              <a:rPr lang="en-US" sz="2400" dirty="0" smtClean="0">
                <a:latin typeface="Forte" pitchFamily="66" charset="0"/>
              </a:rPr>
              <a:t> Any </a:t>
            </a:r>
            <a:r>
              <a:rPr lang="en-US" sz="2400" dirty="0">
                <a:latin typeface="Forte" pitchFamily="66" charset="0"/>
              </a:rPr>
              <a:t>specific </a:t>
            </a:r>
            <a:r>
              <a:rPr lang="en-US" sz="2400" dirty="0" smtClean="0">
                <a:latin typeface="Forte" pitchFamily="66" charset="0"/>
              </a:rPr>
              <a:t>examples ? </a:t>
            </a:r>
            <a:endParaRPr lang="en-US" sz="2400" dirty="0">
              <a:latin typeface="Forte" pitchFamily="66" charset="0"/>
            </a:endParaRPr>
          </a:p>
          <a:p>
            <a:pPr lvl="1">
              <a:lnSpc>
                <a:spcPct val="210000"/>
              </a:lnSpc>
              <a:buFont typeface="Wingdings" pitchFamily="2" charset="2"/>
              <a:buChar char="ü"/>
              <a:defRPr/>
            </a:pPr>
            <a:r>
              <a:rPr lang="en-US" sz="2400" dirty="0" smtClean="0">
                <a:latin typeface="Forte" pitchFamily="66" charset="0"/>
              </a:rPr>
              <a:t> Any </a:t>
            </a:r>
            <a:r>
              <a:rPr lang="en-US" sz="2400" dirty="0">
                <a:latin typeface="Forte" pitchFamily="66" charset="0"/>
              </a:rPr>
              <a:t>special </a:t>
            </a:r>
            <a:r>
              <a:rPr lang="en-US" sz="2400" dirty="0" smtClean="0">
                <a:latin typeface="Forte" pitchFamily="66" charset="0"/>
              </a:rPr>
              <a:t>needs ?</a:t>
            </a:r>
            <a:endParaRPr lang="en-US" sz="2400" dirty="0">
              <a:latin typeface="Forte" pitchFamily="66" charset="0"/>
            </a:endParaRP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717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475656" y="1700808"/>
            <a:ext cx="52664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6000" b="1" cap="all" dirty="0">
                <a:ln w="0"/>
                <a:solidFill>
                  <a:srgbClr val="FFC000"/>
                </a:solidFill>
                <a:effectLst>
                  <a:reflection blurRad="12700" stA="50000" endPos="50000" dist="5000" dir="5400000" sy="-100000" rotWithShape="0"/>
                </a:effectLst>
                <a:latin typeface="Berlin Sans FB Demi" pitchFamily="34" charset="0"/>
              </a:rPr>
              <a:t>Thank You 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28764" y="3436551"/>
            <a:ext cx="6007732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4400" dirty="0" smtClean="0">
              <a:solidFill>
                <a:schemeClr val="bg1"/>
              </a:solidFill>
              <a:latin typeface="Adobe Gothic Std B" pitchFamily="34" charset="-128"/>
              <a:ea typeface="Adobe Gothic Std B" pitchFamily="34" charset="-128"/>
            </a:endParaRPr>
          </a:p>
          <a:p>
            <a:r>
              <a:rPr lang="en-IN" sz="4400" dirty="0">
                <a:solidFill>
                  <a:schemeClr val="bg1"/>
                </a:solidFill>
                <a:latin typeface="Rage Italic" pitchFamily="66" charset="0"/>
                <a:ea typeface="Adobe Gothic Std B" pitchFamily="34" charset="-128"/>
              </a:rPr>
              <a:t>A</a:t>
            </a:r>
            <a:r>
              <a:rPr lang="en-IN" sz="4400" dirty="0" smtClean="0">
                <a:solidFill>
                  <a:schemeClr val="bg1"/>
                </a:solidFill>
                <a:latin typeface="Rage Italic" pitchFamily="66" charset="0"/>
                <a:ea typeface="Adobe Gothic Std B" pitchFamily="34" charset="-128"/>
              </a:rPr>
              <a:t> Presentation by</a:t>
            </a:r>
            <a:endParaRPr lang="en-IN" sz="3600" dirty="0" smtClean="0">
              <a:solidFill>
                <a:srgbClr val="FFFF00"/>
              </a:solidFill>
              <a:latin typeface="Rage Italic" pitchFamily="66" charset="0"/>
              <a:ea typeface="Adobe Gothic Std B" pitchFamily="34" charset="-128"/>
            </a:endParaRPr>
          </a:p>
          <a:p>
            <a:pPr marL="571500" indent="-571500">
              <a:buFont typeface="Wingdings" pitchFamily="2" charset="2"/>
              <a:buChar char="Ø"/>
            </a:pPr>
            <a:r>
              <a:rPr lang="en-IN" sz="3600" dirty="0" smtClean="0">
                <a:solidFill>
                  <a:srgbClr val="FFFF00"/>
                </a:solidFill>
                <a:latin typeface="Berlin Sans FB Demi" pitchFamily="34" charset="0"/>
                <a:ea typeface="Adobe Gothic Std B" pitchFamily="34" charset="-128"/>
              </a:rPr>
              <a:t> </a:t>
            </a:r>
            <a:r>
              <a:rPr lang="en-IN" sz="3600" dirty="0" err="1" smtClean="0">
                <a:solidFill>
                  <a:srgbClr val="FFFF00"/>
                </a:solidFill>
                <a:ea typeface="Adobe Gothic Std B" pitchFamily="34" charset="-128"/>
              </a:rPr>
              <a:t>Darshan</a:t>
            </a:r>
            <a:r>
              <a:rPr lang="en-IN" sz="3600" dirty="0" smtClean="0">
                <a:solidFill>
                  <a:srgbClr val="FFFF00"/>
                </a:solidFill>
                <a:ea typeface="Adobe Gothic Std B" pitchFamily="34" charset="-128"/>
              </a:rPr>
              <a:t> </a:t>
            </a:r>
            <a:r>
              <a:rPr lang="en-IN" sz="3600" dirty="0" err="1" smtClean="0">
                <a:solidFill>
                  <a:srgbClr val="FFFF00"/>
                </a:solidFill>
                <a:ea typeface="Adobe Gothic Std B" pitchFamily="34" charset="-128"/>
              </a:rPr>
              <a:t>Gajara</a:t>
            </a:r>
            <a:r>
              <a:rPr lang="en-IN" sz="3600" dirty="0" smtClean="0">
                <a:solidFill>
                  <a:srgbClr val="FFFF00"/>
                </a:solidFill>
                <a:ea typeface="Adobe Gothic Std B" pitchFamily="34" charset="-128"/>
              </a:rPr>
              <a:t> (1111118)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en-IN" sz="3600" dirty="0">
                <a:solidFill>
                  <a:srgbClr val="FFFF00"/>
                </a:solidFill>
                <a:ea typeface="Adobe Gothic Std B" pitchFamily="34" charset="-128"/>
              </a:rPr>
              <a:t> </a:t>
            </a:r>
            <a:r>
              <a:rPr lang="en-IN" sz="3600" dirty="0" err="1" smtClean="0">
                <a:solidFill>
                  <a:srgbClr val="FFFF00"/>
                </a:solidFill>
                <a:ea typeface="Adobe Gothic Std B" pitchFamily="34" charset="-128"/>
              </a:rPr>
              <a:t>Rohan</a:t>
            </a:r>
            <a:r>
              <a:rPr lang="en-IN" sz="3600" dirty="0" smtClean="0">
                <a:solidFill>
                  <a:srgbClr val="FFFF00"/>
                </a:solidFill>
                <a:ea typeface="Adobe Gothic Std B" pitchFamily="34" charset="-128"/>
              </a:rPr>
              <a:t> </a:t>
            </a:r>
            <a:r>
              <a:rPr lang="en-IN" sz="3600" dirty="0" err="1" smtClean="0">
                <a:solidFill>
                  <a:srgbClr val="FFFF00"/>
                </a:solidFill>
                <a:ea typeface="Adobe Gothic Std B" pitchFamily="34" charset="-128"/>
              </a:rPr>
              <a:t>Thakkar</a:t>
            </a:r>
            <a:r>
              <a:rPr lang="en-IN" sz="3600" dirty="0" smtClean="0">
                <a:solidFill>
                  <a:srgbClr val="FFFF00"/>
                </a:solidFill>
                <a:ea typeface="Adobe Gothic Std B" pitchFamily="34" charset="-128"/>
              </a:rPr>
              <a:t>  (1111076)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en-IN" sz="3600" dirty="0" smtClean="0">
                <a:solidFill>
                  <a:srgbClr val="FFFF00"/>
                </a:solidFill>
                <a:ea typeface="Adobe Gothic Std B" pitchFamily="34" charset="-128"/>
              </a:rPr>
              <a:t> </a:t>
            </a:r>
            <a:r>
              <a:rPr lang="en-IN" sz="3600" dirty="0" err="1" smtClean="0">
                <a:solidFill>
                  <a:srgbClr val="FFFF00"/>
                </a:solidFill>
                <a:ea typeface="Adobe Gothic Std B" pitchFamily="34" charset="-128"/>
              </a:rPr>
              <a:t>Pallavi</a:t>
            </a:r>
            <a:r>
              <a:rPr lang="en-IN" sz="3600" dirty="0" smtClean="0">
                <a:solidFill>
                  <a:srgbClr val="FFFF00"/>
                </a:solidFill>
                <a:ea typeface="Adobe Gothic Std B" pitchFamily="34" charset="-128"/>
              </a:rPr>
              <a:t> </a:t>
            </a:r>
            <a:r>
              <a:rPr lang="en-IN" sz="3600" dirty="0" err="1" smtClean="0">
                <a:solidFill>
                  <a:srgbClr val="FFFF00"/>
                </a:solidFill>
                <a:ea typeface="Adobe Gothic Std B" pitchFamily="34" charset="-128"/>
              </a:rPr>
              <a:t>Bhoite</a:t>
            </a:r>
            <a:r>
              <a:rPr lang="en-IN" sz="3600" dirty="0" smtClean="0">
                <a:solidFill>
                  <a:srgbClr val="FFFF00"/>
                </a:solidFill>
                <a:ea typeface="Adobe Gothic Std B" pitchFamily="34" charset="-128"/>
              </a:rPr>
              <a:t>    (1011077)</a:t>
            </a:r>
          </a:p>
          <a:p>
            <a:endParaRPr lang="en-IN" sz="3600" dirty="0" smtClean="0">
              <a:solidFill>
                <a:schemeClr val="bg1"/>
              </a:solidFill>
              <a:latin typeface="Adobe Gothic Std B" pitchFamily="34" charset="-128"/>
              <a:ea typeface="Adobe Gothic Std B" pitchFamily="34" charset="-128"/>
            </a:endParaRPr>
          </a:p>
          <a:p>
            <a:endParaRPr lang="en-IN" dirty="0">
              <a:solidFill>
                <a:schemeClr val="bg1"/>
              </a:solidFill>
            </a:endParaRPr>
          </a:p>
          <a:p>
            <a:endParaRPr lang="en-IN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948366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7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" dur="5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</TotalTime>
  <Words>268</Words>
  <Application>Microsoft Office PowerPoint</Application>
  <PresentationFormat>On-screen Show (4:3)</PresentationFormat>
  <Paragraphs>62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Overview</vt:lpstr>
      <vt:lpstr>The Definition</vt:lpstr>
      <vt:lpstr>Controversial Term</vt:lpstr>
      <vt:lpstr>Back Breeding</vt:lpstr>
      <vt:lpstr>PowerPoint Presentation</vt:lpstr>
      <vt:lpstr>PowerPoint Presentation</vt:lpstr>
      <vt:lpstr>Genetic Erosion &amp; Pollution Assessment Methodologies</vt:lpstr>
      <vt:lpstr>Prioritization - Which taxa do we assess in detail?</vt:lpstr>
      <vt:lpstr>Session 1 ( Presentations and  Discussions ) :</vt:lpstr>
      <vt:lpstr>Session 2 ( Monitoring ):</vt:lpstr>
      <vt:lpstr>Session 3 ( Case Studies ):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</dc:creator>
  <cp:lastModifiedBy>Dan</cp:lastModifiedBy>
  <cp:revision>37</cp:revision>
  <dcterms:created xsi:type="dcterms:W3CDTF">2013-08-03T09:38:37Z</dcterms:created>
  <dcterms:modified xsi:type="dcterms:W3CDTF">2013-08-04T18:40:36Z</dcterms:modified>
</cp:coreProperties>
</file>